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3"/>
  </p:notesMasterIdLst>
  <p:sldIdLst>
    <p:sldId id="256" r:id="rId2"/>
    <p:sldId id="264" r:id="rId3"/>
    <p:sldId id="263" r:id="rId4"/>
    <p:sldId id="265" r:id="rId5"/>
    <p:sldId id="258" r:id="rId6"/>
    <p:sldId id="259" r:id="rId7"/>
    <p:sldId id="260" r:id="rId8"/>
    <p:sldId id="261" r:id="rId9"/>
    <p:sldId id="353" r:id="rId10"/>
    <p:sldId id="262" r:id="rId11"/>
    <p:sldId id="257" r:id="rId12"/>
    <p:sldId id="333" r:id="rId13"/>
    <p:sldId id="266" r:id="rId14"/>
    <p:sldId id="332" r:id="rId15"/>
    <p:sldId id="275" r:id="rId16"/>
    <p:sldId id="327" r:id="rId17"/>
    <p:sldId id="279" r:id="rId18"/>
    <p:sldId id="276" r:id="rId19"/>
    <p:sldId id="277" r:id="rId20"/>
    <p:sldId id="278" r:id="rId21"/>
    <p:sldId id="280" r:id="rId22"/>
    <p:sldId id="281" r:id="rId23"/>
    <p:sldId id="282" r:id="rId24"/>
    <p:sldId id="283" r:id="rId25"/>
    <p:sldId id="284" r:id="rId26"/>
    <p:sldId id="350" r:id="rId27"/>
    <p:sldId id="331" r:id="rId28"/>
    <p:sldId id="274" r:id="rId29"/>
    <p:sldId id="289" r:id="rId30"/>
    <p:sldId id="329" r:id="rId31"/>
    <p:sldId id="328" r:id="rId32"/>
    <p:sldId id="285" r:id="rId33"/>
    <p:sldId id="294" r:id="rId34"/>
    <p:sldId id="296" r:id="rId35"/>
    <p:sldId id="290" r:id="rId36"/>
    <p:sldId id="291" r:id="rId37"/>
    <p:sldId id="292" r:id="rId38"/>
    <p:sldId id="293" r:id="rId39"/>
    <p:sldId id="288" r:id="rId40"/>
    <p:sldId id="287" r:id="rId41"/>
    <p:sldId id="295" r:id="rId42"/>
    <p:sldId id="305" r:id="rId43"/>
    <p:sldId id="286" r:id="rId44"/>
    <p:sldId id="330" r:id="rId45"/>
    <p:sldId id="267" r:id="rId46"/>
    <p:sldId id="313" r:id="rId47"/>
    <p:sldId id="334" r:id="rId48"/>
    <p:sldId id="299" r:id="rId49"/>
    <p:sldId id="301" r:id="rId50"/>
    <p:sldId id="314" r:id="rId51"/>
    <p:sldId id="300" r:id="rId52"/>
    <p:sldId id="351" r:id="rId53"/>
    <p:sldId id="315" r:id="rId54"/>
    <p:sldId id="268" r:id="rId55"/>
    <p:sldId id="335" r:id="rId56"/>
    <p:sldId id="348" r:id="rId57"/>
    <p:sldId id="337" r:id="rId58"/>
    <p:sldId id="338" r:id="rId59"/>
    <p:sldId id="326" r:id="rId60"/>
    <p:sldId id="321" r:id="rId61"/>
    <p:sldId id="322" r:id="rId62"/>
    <p:sldId id="298" r:id="rId63"/>
    <p:sldId id="323" r:id="rId64"/>
    <p:sldId id="304" r:id="rId65"/>
    <p:sldId id="297" r:id="rId66"/>
    <p:sldId id="269" r:id="rId67"/>
    <p:sldId id="349" r:id="rId68"/>
    <p:sldId id="319" r:id="rId69"/>
    <p:sldId id="316" r:id="rId70"/>
    <p:sldId id="320" r:id="rId71"/>
    <p:sldId id="270" r:id="rId72"/>
    <p:sldId id="345" r:id="rId73"/>
    <p:sldId id="346" r:id="rId74"/>
    <p:sldId id="347" r:id="rId75"/>
    <p:sldId id="272" r:id="rId76"/>
    <p:sldId id="344" r:id="rId77"/>
    <p:sldId id="341" r:id="rId78"/>
    <p:sldId id="342" r:id="rId79"/>
    <p:sldId id="339" r:id="rId80"/>
    <p:sldId id="340" r:id="rId81"/>
    <p:sldId id="336"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138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openxmlformats.org/officeDocument/2006/relationships/customXml" Target="../customXml/item2.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77A12E-35C2-4592-8CC6-3CC3137C350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0BD77CD-E141-41A5-BD32-49CA3778DACB}">
      <dgm:prSet/>
      <dgm:spPr/>
      <dgm:t>
        <a:bodyPr/>
        <a:lstStyle/>
        <a:p>
          <a:r>
            <a:rPr lang="en-US"/>
            <a:t>Application form (provided by U of T)</a:t>
          </a:r>
        </a:p>
      </dgm:t>
    </dgm:pt>
    <dgm:pt modelId="{32FA533D-F042-4392-9997-04008A03D501}" type="parTrans" cxnId="{FAFE3F68-E24B-47DB-8742-6B12E646DB98}">
      <dgm:prSet/>
      <dgm:spPr/>
      <dgm:t>
        <a:bodyPr/>
        <a:lstStyle/>
        <a:p>
          <a:endParaRPr lang="en-US"/>
        </a:p>
      </dgm:t>
    </dgm:pt>
    <dgm:pt modelId="{0DCAB04E-0E22-4CFC-B591-15B97E7D0726}" type="sibTrans" cxnId="{FAFE3F68-E24B-47DB-8742-6B12E646DB98}">
      <dgm:prSet/>
      <dgm:spPr/>
      <dgm:t>
        <a:bodyPr/>
        <a:lstStyle/>
        <a:p>
          <a:endParaRPr lang="en-US"/>
        </a:p>
      </dgm:t>
    </dgm:pt>
    <dgm:pt modelId="{217D7762-A97E-4622-A766-BC6AD6B35DD2}">
      <dgm:prSet/>
      <dgm:spPr/>
      <dgm:t>
        <a:bodyPr/>
        <a:lstStyle/>
        <a:p>
          <a:r>
            <a:rPr lang="en-US" dirty="0"/>
            <a:t>Work permit (You will receive this document at the airport after immigration)</a:t>
          </a:r>
        </a:p>
      </dgm:t>
    </dgm:pt>
    <dgm:pt modelId="{4924133A-4B16-4B36-AD7B-56D9AB638617}" type="parTrans" cxnId="{9E6577A9-089C-49FF-A1FB-02FEF8167D48}">
      <dgm:prSet/>
      <dgm:spPr/>
      <dgm:t>
        <a:bodyPr/>
        <a:lstStyle/>
        <a:p>
          <a:endParaRPr lang="en-US"/>
        </a:p>
      </dgm:t>
    </dgm:pt>
    <dgm:pt modelId="{DCF89761-68E8-4F04-9BA7-DFD037FF9795}" type="sibTrans" cxnId="{9E6577A9-089C-49FF-A1FB-02FEF8167D48}">
      <dgm:prSet/>
      <dgm:spPr/>
      <dgm:t>
        <a:bodyPr/>
        <a:lstStyle/>
        <a:p>
          <a:endParaRPr lang="en-US"/>
        </a:p>
      </dgm:t>
    </dgm:pt>
    <dgm:pt modelId="{94D3663D-78B8-4792-8F4D-5335725AF0C3}">
      <dgm:prSet/>
      <dgm:spPr/>
      <dgm:t>
        <a:bodyPr/>
        <a:lstStyle/>
        <a:p>
          <a:r>
            <a:rPr lang="en-US"/>
            <a:t>Passport</a:t>
          </a:r>
        </a:p>
      </dgm:t>
    </dgm:pt>
    <dgm:pt modelId="{0E7F12EC-B1FA-48EF-92B5-4E0D1D3BEB2B}" type="parTrans" cxnId="{211C9116-7FFF-4555-B628-F5F12E10C692}">
      <dgm:prSet/>
      <dgm:spPr/>
      <dgm:t>
        <a:bodyPr/>
        <a:lstStyle/>
        <a:p>
          <a:endParaRPr lang="en-US"/>
        </a:p>
      </dgm:t>
    </dgm:pt>
    <dgm:pt modelId="{E7DCE8F3-FDA3-40BF-881B-9A16D886FB64}" type="sibTrans" cxnId="{211C9116-7FFF-4555-B628-F5F12E10C692}">
      <dgm:prSet/>
      <dgm:spPr/>
      <dgm:t>
        <a:bodyPr/>
        <a:lstStyle/>
        <a:p>
          <a:endParaRPr lang="en-US"/>
        </a:p>
      </dgm:t>
    </dgm:pt>
    <dgm:pt modelId="{CFAD804E-E222-4E6F-B9FE-BCEA98D30EE0}">
      <dgm:prSet/>
      <dgm:spPr/>
      <dgm:t>
        <a:bodyPr/>
        <a:lstStyle/>
        <a:p>
          <a:r>
            <a:rPr lang="en-US" dirty="0"/>
            <a:t>Immunization record (from your family physician, form provided by U of T)</a:t>
          </a:r>
        </a:p>
      </dgm:t>
    </dgm:pt>
    <dgm:pt modelId="{BDC4CB43-9FEE-449E-94F4-B6492CB8BAE4}" type="parTrans" cxnId="{AF4A1A73-009D-4B42-A96A-1F28FCD94CAF}">
      <dgm:prSet/>
      <dgm:spPr/>
      <dgm:t>
        <a:bodyPr/>
        <a:lstStyle/>
        <a:p>
          <a:endParaRPr lang="en-US"/>
        </a:p>
      </dgm:t>
    </dgm:pt>
    <dgm:pt modelId="{F19A97EB-4688-4E96-85BA-0CCB8475645B}" type="sibTrans" cxnId="{AF4A1A73-009D-4B42-A96A-1F28FCD94CAF}">
      <dgm:prSet/>
      <dgm:spPr/>
      <dgm:t>
        <a:bodyPr/>
        <a:lstStyle/>
        <a:p>
          <a:endParaRPr lang="en-US"/>
        </a:p>
      </dgm:t>
    </dgm:pt>
    <dgm:pt modelId="{67D208EE-E623-4495-B619-6AEB4EA710B8}">
      <dgm:prSet/>
      <dgm:spPr/>
      <dgm:t>
        <a:bodyPr/>
        <a:lstStyle/>
        <a:p>
          <a:r>
            <a:rPr lang="en-US" dirty="0"/>
            <a:t>TB test (from your family physician/ HB)</a:t>
          </a:r>
        </a:p>
      </dgm:t>
    </dgm:pt>
    <dgm:pt modelId="{6BDB1149-8653-41B7-8F9E-07CBDE2E2802}" type="parTrans" cxnId="{80ABE6AF-01A0-42A4-A064-DE86ED43BA27}">
      <dgm:prSet/>
      <dgm:spPr/>
      <dgm:t>
        <a:bodyPr/>
        <a:lstStyle/>
        <a:p>
          <a:endParaRPr lang="en-US"/>
        </a:p>
      </dgm:t>
    </dgm:pt>
    <dgm:pt modelId="{263FBA4D-C9E4-4088-8542-895A65E72474}" type="sibTrans" cxnId="{80ABE6AF-01A0-42A4-A064-DE86ED43BA27}">
      <dgm:prSet/>
      <dgm:spPr/>
      <dgm:t>
        <a:bodyPr/>
        <a:lstStyle/>
        <a:p>
          <a:endParaRPr lang="en-US"/>
        </a:p>
      </dgm:t>
    </dgm:pt>
    <dgm:pt modelId="{0C48322B-1864-49CC-B9EE-1C1BD3FE379D}">
      <dgm:prSet/>
      <dgm:spPr/>
      <dgm:t>
        <a:bodyPr/>
        <a:lstStyle/>
        <a:p>
          <a:r>
            <a:rPr lang="en-US"/>
            <a:t>Local address</a:t>
          </a:r>
        </a:p>
      </dgm:t>
    </dgm:pt>
    <dgm:pt modelId="{779CB061-E190-4961-980D-01CC0BBE5C40}" type="parTrans" cxnId="{BE3F9C57-589E-49B4-8871-ADCBB1463660}">
      <dgm:prSet/>
      <dgm:spPr/>
      <dgm:t>
        <a:bodyPr/>
        <a:lstStyle/>
        <a:p>
          <a:endParaRPr lang="en-US"/>
        </a:p>
      </dgm:t>
    </dgm:pt>
    <dgm:pt modelId="{B8DD3230-8AE0-4406-8433-47B5ACBCBD19}" type="sibTrans" cxnId="{BE3F9C57-589E-49B4-8871-ADCBB1463660}">
      <dgm:prSet/>
      <dgm:spPr/>
      <dgm:t>
        <a:bodyPr/>
        <a:lstStyle/>
        <a:p>
          <a:endParaRPr lang="en-US"/>
        </a:p>
      </dgm:t>
    </dgm:pt>
    <dgm:pt modelId="{2E16C5F3-76DE-411E-97D9-8B34BBFBD1A1}">
      <dgm:prSet/>
      <dgm:spPr/>
      <dgm:t>
        <a:bodyPr/>
        <a:lstStyle/>
        <a:p>
          <a:r>
            <a:rPr lang="en-US"/>
            <a:t>RCDSO license (cover letter stating that it’s applied for)</a:t>
          </a:r>
        </a:p>
      </dgm:t>
    </dgm:pt>
    <dgm:pt modelId="{1D929AA5-DFBA-418B-B433-F62519560DD2}" type="parTrans" cxnId="{523AFE34-5F5F-4B65-87FC-4000FD8E729D}">
      <dgm:prSet/>
      <dgm:spPr/>
      <dgm:t>
        <a:bodyPr/>
        <a:lstStyle/>
        <a:p>
          <a:endParaRPr lang="en-US"/>
        </a:p>
      </dgm:t>
    </dgm:pt>
    <dgm:pt modelId="{8F1B3BB8-1F60-40E7-91AB-3AC17118A86C}" type="sibTrans" cxnId="{523AFE34-5F5F-4B65-87FC-4000FD8E729D}">
      <dgm:prSet/>
      <dgm:spPr/>
      <dgm:t>
        <a:bodyPr/>
        <a:lstStyle/>
        <a:p>
          <a:endParaRPr lang="en-US"/>
        </a:p>
      </dgm:t>
    </dgm:pt>
    <dgm:pt modelId="{4AA70480-C509-4233-8231-725B2DCAE330}">
      <dgm:prSet/>
      <dgm:spPr/>
      <dgm:t>
        <a:bodyPr/>
        <a:lstStyle/>
        <a:p>
          <a:r>
            <a:rPr lang="en-US" dirty="0"/>
            <a:t>CPR certificate (to be taken In-Person, fee involved)</a:t>
          </a:r>
        </a:p>
      </dgm:t>
    </dgm:pt>
    <dgm:pt modelId="{D02EE6C0-77AA-418D-B8C3-F8E58ECAC5EE}" type="parTrans" cxnId="{B3C0DC40-8D6C-4A13-A270-DE1A718B9A79}">
      <dgm:prSet/>
      <dgm:spPr/>
      <dgm:t>
        <a:bodyPr/>
        <a:lstStyle/>
        <a:p>
          <a:endParaRPr lang="en-US"/>
        </a:p>
      </dgm:t>
    </dgm:pt>
    <dgm:pt modelId="{7AC5ADF6-4DB1-423F-9D34-181C4E643B5E}" type="sibTrans" cxnId="{B3C0DC40-8D6C-4A13-A270-DE1A718B9A79}">
      <dgm:prSet/>
      <dgm:spPr/>
      <dgm:t>
        <a:bodyPr/>
        <a:lstStyle/>
        <a:p>
          <a:endParaRPr lang="en-US"/>
        </a:p>
      </dgm:t>
    </dgm:pt>
    <dgm:pt modelId="{D54FD3F4-7D10-457F-BA49-789C899101A0}">
      <dgm:prSet/>
      <dgm:spPr/>
      <dgm:t>
        <a:bodyPr/>
        <a:lstStyle/>
        <a:p>
          <a:r>
            <a:rPr lang="en-US" dirty="0"/>
            <a:t>Application fee (CAD 850+)</a:t>
          </a:r>
        </a:p>
      </dgm:t>
    </dgm:pt>
    <dgm:pt modelId="{CE3B5777-C27D-46BF-9801-7517FC51488E}" type="parTrans" cxnId="{01B4E07D-BDFA-4EF3-BA12-F0C4E65B06AD}">
      <dgm:prSet/>
      <dgm:spPr/>
      <dgm:t>
        <a:bodyPr/>
        <a:lstStyle/>
        <a:p>
          <a:endParaRPr lang="en-US"/>
        </a:p>
      </dgm:t>
    </dgm:pt>
    <dgm:pt modelId="{4AEBF76F-B21C-47CB-903A-C670EBE95732}" type="sibTrans" cxnId="{01B4E07D-BDFA-4EF3-BA12-F0C4E65B06AD}">
      <dgm:prSet/>
      <dgm:spPr/>
      <dgm:t>
        <a:bodyPr/>
        <a:lstStyle/>
        <a:p>
          <a:endParaRPr lang="en-US"/>
        </a:p>
      </dgm:t>
    </dgm:pt>
    <dgm:pt modelId="{606F80D4-30BF-479C-93DF-D921D5EABFD3}" type="pres">
      <dgm:prSet presAssocID="{3377A12E-35C2-4592-8CC6-3CC3137C350C}" presName="vert0" presStyleCnt="0">
        <dgm:presLayoutVars>
          <dgm:dir/>
          <dgm:animOne val="branch"/>
          <dgm:animLvl val="lvl"/>
        </dgm:presLayoutVars>
      </dgm:prSet>
      <dgm:spPr/>
    </dgm:pt>
    <dgm:pt modelId="{0E187FD7-2488-428A-97D5-54F575E2E2D5}" type="pres">
      <dgm:prSet presAssocID="{20BD77CD-E141-41A5-BD32-49CA3778DACB}" presName="thickLine" presStyleLbl="alignNode1" presStyleIdx="0" presStyleCnt="9"/>
      <dgm:spPr/>
    </dgm:pt>
    <dgm:pt modelId="{74D7D34A-9908-4093-9CFE-EAFD36110B58}" type="pres">
      <dgm:prSet presAssocID="{20BD77CD-E141-41A5-BD32-49CA3778DACB}" presName="horz1" presStyleCnt="0"/>
      <dgm:spPr/>
    </dgm:pt>
    <dgm:pt modelId="{7E9E957D-95F7-4361-B668-2C727B94DAC3}" type="pres">
      <dgm:prSet presAssocID="{20BD77CD-E141-41A5-BD32-49CA3778DACB}" presName="tx1" presStyleLbl="revTx" presStyleIdx="0" presStyleCnt="9"/>
      <dgm:spPr/>
    </dgm:pt>
    <dgm:pt modelId="{50C01A61-CC96-4E79-B773-E3548A7392C6}" type="pres">
      <dgm:prSet presAssocID="{20BD77CD-E141-41A5-BD32-49CA3778DACB}" presName="vert1" presStyleCnt="0"/>
      <dgm:spPr/>
    </dgm:pt>
    <dgm:pt modelId="{803F61ED-6667-45DE-B8CA-AB9483F776EA}" type="pres">
      <dgm:prSet presAssocID="{217D7762-A97E-4622-A766-BC6AD6B35DD2}" presName="thickLine" presStyleLbl="alignNode1" presStyleIdx="1" presStyleCnt="9"/>
      <dgm:spPr/>
    </dgm:pt>
    <dgm:pt modelId="{33831BDA-60E8-4B70-B8D1-B7365DDDA91A}" type="pres">
      <dgm:prSet presAssocID="{217D7762-A97E-4622-A766-BC6AD6B35DD2}" presName="horz1" presStyleCnt="0"/>
      <dgm:spPr/>
    </dgm:pt>
    <dgm:pt modelId="{E2CF4EED-4849-4E96-A27F-4E9E97DA4AD2}" type="pres">
      <dgm:prSet presAssocID="{217D7762-A97E-4622-A766-BC6AD6B35DD2}" presName="tx1" presStyleLbl="revTx" presStyleIdx="1" presStyleCnt="9"/>
      <dgm:spPr/>
    </dgm:pt>
    <dgm:pt modelId="{5CB18795-054B-4157-B510-A74E9AC52077}" type="pres">
      <dgm:prSet presAssocID="{217D7762-A97E-4622-A766-BC6AD6B35DD2}" presName="vert1" presStyleCnt="0"/>
      <dgm:spPr/>
    </dgm:pt>
    <dgm:pt modelId="{02003C6B-D760-4FA9-8B3B-98E436C60FF9}" type="pres">
      <dgm:prSet presAssocID="{94D3663D-78B8-4792-8F4D-5335725AF0C3}" presName="thickLine" presStyleLbl="alignNode1" presStyleIdx="2" presStyleCnt="9"/>
      <dgm:spPr/>
    </dgm:pt>
    <dgm:pt modelId="{56984736-7BE1-49E9-A9A9-F42ADF822932}" type="pres">
      <dgm:prSet presAssocID="{94D3663D-78B8-4792-8F4D-5335725AF0C3}" presName="horz1" presStyleCnt="0"/>
      <dgm:spPr/>
    </dgm:pt>
    <dgm:pt modelId="{3AC100EF-F101-4067-93E4-FD1EA0F21896}" type="pres">
      <dgm:prSet presAssocID="{94D3663D-78B8-4792-8F4D-5335725AF0C3}" presName="tx1" presStyleLbl="revTx" presStyleIdx="2" presStyleCnt="9"/>
      <dgm:spPr/>
    </dgm:pt>
    <dgm:pt modelId="{BCC6736B-05A7-4A9F-BE44-A6D4AB587D07}" type="pres">
      <dgm:prSet presAssocID="{94D3663D-78B8-4792-8F4D-5335725AF0C3}" presName="vert1" presStyleCnt="0"/>
      <dgm:spPr/>
    </dgm:pt>
    <dgm:pt modelId="{5041E74A-25B8-401F-8C38-4434A238D3FB}" type="pres">
      <dgm:prSet presAssocID="{CFAD804E-E222-4E6F-B9FE-BCEA98D30EE0}" presName="thickLine" presStyleLbl="alignNode1" presStyleIdx="3" presStyleCnt="9"/>
      <dgm:spPr/>
    </dgm:pt>
    <dgm:pt modelId="{5EB48D15-59D8-45FB-A645-8A7C61952E10}" type="pres">
      <dgm:prSet presAssocID="{CFAD804E-E222-4E6F-B9FE-BCEA98D30EE0}" presName="horz1" presStyleCnt="0"/>
      <dgm:spPr/>
    </dgm:pt>
    <dgm:pt modelId="{00A83F4E-E047-410C-93B6-120D8C433D40}" type="pres">
      <dgm:prSet presAssocID="{CFAD804E-E222-4E6F-B9FE-BCEA98D30EE0}" presName="tx1" presStyleLbl="revTx" presStyleIdx="3" presStyleCnt="9"/>
      <dgm:spPr/>
    </dgm:pt>
    <dgm:pt modelId="{B260A9B3-64A0-4514-B90F-FB4D3A3B5195}" type="pres">
      <dgm:prSet presAssocID="{CFAD804E-E222-4E6F-B9FE-BCEA98D30EE0}" presName="vert1" presStyleCnt="0"/>
      <dgm:spPr/>
    </dgm:pt>
    <dgm:pt modelId="{C5705B0C-5B0D-4EA5-85BB-2E251CEF6876}" type="pres">
      <dgm:prSet presAssocID="{67D208EE-E623-4495-B619-6AEB4EA710B8}" presName="thickLine" presStyleLbl="alignNode1" presStyleIdx="4" presStyleCnt="9"/>
      <dgm:spPr/>
    </dgm:pt>
    <dgm:pt modelId="{874173EA-A9FC-4B01-8D96-CDF99D1A00F9}" type="pres">
      <dgm:prSet presAssocID="{67D208EE-E623-4495-B619-6AEB4EA710B8}" presName="horz1" presStyleCnt="0"/>
      <dgm:spPr/>
    </dgm:pt>
    <dgm:pt modelId="{5D2F209E-F39F-4415-8D29-244FC8C004D2}" type="pres">
      <dgm:prSet presAssocID="{67D208EE-E623-4495-B619-6AEB4EA710B8}" presName="tx1" presStyleLbl="revTx" presStyleIdx="4" presStyleCnt="9"/>
      <dgm:spPr/>
    </dgm:pt>
    <dgm:pt modelId="{2146BC7B-3C0A-4D8E-8924-8C5FE3F586FD}" type="pres">
      <dgm:prSet presAssocID="{67D208EE-E623-4495-B619-6AEB4EA710B8}" presName="vert1" presStyleCnt="0"/>
      <dgm:spPr/>
    </dgm:pt>
    <dgm:pt modelId="{40A898A9-11C4-4600-A9F4-D32E6E573F8A}" type="pres">
      <dgm:prSet presAssocID="{0C48322B-1864-49CC-B9EE-1C1BD3FE379D}" presName="thickLine" presStyleLbl="alignNode1" presStyleIdx="5" presStyleCnt="9"/>
      <dgm:spPr/>
    </dgm:pt>
    <dgm:pt modelId="{F9EFDAB2-D580-4444-AA93-D181970059CB}" type="pres">
      <dgm:prSet presAssocID="{0C48322B-1864-49CC-B9EE-1C1BD3FE379D}" presName="horz1" presStyleCnt="0"/>
      <dgm:spPr/>
    </dgm:pt>
    <dgm:pt modelId="{BCB8D741-938E-46C8-96C9-20F1C3F0AA4B}" type="pres">
      <dgm:prSet presAssocID="{0C48322B-1864-49CC-B9EE-1C1BD3FE379D}" presName="tx1" presStyleLbl="revTx" presStyleIdx="5" presStyleCnt="9"/>
      <dgm:spPr/>
    </dgm:pt>
    <dgm:pt modelId="{69F31F87-327A-4972-86E3-DA03072D14B4}" type="pres">
      <dgm:prSet presAssocID="{0C48322B-1864-49CC-B9EE-1C1BD3FE379D}" presName="vert1" presStyleCnt="0"/>
      <dgm:spPr/>
    </dgm:pt>
    <dgm:pt modelId="{2A7CD0D9-F16A-48ED-BB67-652C1C610039}" type="pres">
      <dgm:prSet presAssocID="{2E16C5F3-76DE-411E-97D9-8B34BBFBD1A1}" presName="thickLine" presStyleLbl="alignNode1" presStyleIdx="6" presStyleCnt="9"/>
      <dgm:spPr/>
    </dgm:pt>
    <dgm:pt modelId="{071ED335-91F9-4EB4-B1EA-9067551EE437}" type="pres">
      <dgm:prSet presAssocID="{2E16C5F3-76DE-411E-97D9-8B34BBFBD1A1}" presName="horz1" presStyleCnt="0"/>
      <dgm:spPr/>
    </dgm:pt>
    <dgm:pt modelId="{FC271D10-521C-40D3-9087-700CD4FFB444}" type="pres">
      <dgm:prSet presAssocID="{2E16C5F3-76DE-411E-97D9-8B34BBFBD1A1}" presName="tx1" presStyleLbl="revTx" presStyleIdx="6" presStyleCnt="9"/>
      <dgm:spPr/>
    </dgm:pt>
    <dgm:pt modelId="{81075B4F-60B1-4952-A964-C40B0110E451}" type="pres">
      <dgm:prSet presAssocID="{2E16C5F3-76DE-411E-97D9-8B34BBFBD1A1}" presName="vert1" presStyleCnt="0"/>
      <dgm:spPr/>
    </dgm:pt>
    <dgm:pt modelId="{8B0B9849-5CFE-44D0-A667-957F1246EABF}" type="pres">
      <dgm:prSet presAssocID="{4AA70480-C509-4233-8231-725B2DCAE330}" presName="thickLine" presStyleLbl="alignNode1" presStyleIdx="7" presStyleCnt="9"/>
      <dgm:spPr/>
    </dgm:pt>
    <dgm:pt modelId="{C69AA831-D9A6-4E99-9D28-F218A9677313}" type="pres">
      <dgm:prSet presAssocID="{4AA70480-C509-4233-8231-725B2DCAE330}" presName="horz1" presStyleCnt="0"/>
      <dgm:spPr/>
    </dgm:pt>
    <dgm:pt modelId="{18C47E02-7207-4FDE-A270-D225E9A477B6}" type="pres">
      <dgm:prSet presAssocID="{4AA70480-C509-4233-8231-725B2DCAE330}" presName="tx1" presStyleLbl="revTx" presStyleIdx="7" presStyleCnt="9"/>
      <dgm:spPr/>
    </dgm:pt>
    <dgm:pt modelId="{4A3F2AA8-EE32-43B3-B4CB-19B33A359D59}" type="pres">
      <dgm:prSet presAssocID="{4AA70480-C509-4233-8231-725B2DCAE330}" presName="vert1" presStyleCnt="0"/>
      <dgm:spPr/>
    </dgm:pt>
    <dgm:pt modelId="{C06A0164-90C3-4360-94E9-7694AFD0E0F3}" type="pres">
      <dgm:prSet presAssocID="{D54FD3F4-7D10-457F-BA49-789C899101A0}" presName="thickLine" presStyleLbl="alignNode1" presStyleIdx="8" presStyleCnt="9"/>
      <dgm:spPr/>
    </dgm:pt>
    <dgm:pt modelId="{5A86B2CD-3D8D-4E4F-A2ED-987C74F2F142}" type="pres">
      <dgm:prSet presAssocID="{D54FD3F4-7D10-457F-BA49-789C899101A0}" presName="horz1" presStyleCnt="0"/>
      <dgm:spPr/>
    </dgm:pt>
    <dgm:pt modelId="{AFF8E105-63B1-49B5-A78C-39688842D401}" type="pres">
      <dgm:prSet presAssocID="{D54FD3F4-7D10-457F-BA49-789C899101A0}" presName="tx1" presStyleLbl="revTx" presStyleIdx="8" presStyleCnt="9"/>
      <dgm:spPr/>
    </dgm:pt>
    <dgm:pt modelId="{6E60F32D-13B8-4BC1-B765-985C0E448AD2}" type="pres">
      <dgm:prSet presAssocID="{D54FD3F4-7D10-457F-BA49-789C899101A0}" presName="vert1" presStyleCnt="0"/>
      <dgm:spPr/>
    </dgm:pt>
  </dgm:ptLst>
  <dgm:cxnLst>
    <dgm:cxn modelId="{E553AC0D-20DB-474F-914E-D9A494222E1E}" type="presOf" srcId="{CFAD804E-E222-4E6F-B9FE-BCEA98D30EE0}" destId="{00A83F4E-E047-410C-93B6-120D8C433D40}" srcOrd="0" destOrd="0" presId="urn:microsoft.com/office/officeart/2008/layout/LinedList"/>
    <dgm:cxn modelId="{211C9116-7FFF-4555-B628-F5F12E10C692}" srcId="{3377A12E-35C2-4592-8CC6-3CC3137C350C}" destId="{94D3663D-78B8-4792-8F4D-5335725AF0C3}" srcOrd="2" destOrd="0" parTransId="{0E7F12EC-B1FA-48EF-92B5-4E0D1D3BEB2B}" sibTransId="{E7DCE8F3-FDA3-40BF-881B-9A16D886FB64}"/>
    <dgm:cxn modelId="{ABA8BB29-3896-4F27-A844-093BCD2D855C}" type="presOf" srcId="{0C48322B-1864-49CC-B9EE-1C1BD3FE379D}" destId="{BCB8D741-938E-46C8-96C9-20F1C3F0AA4B}" srcOrd="0" destOrd="0" presId="urn:microsoft.com/office/officeart/2008/layout/LinedList"/>
    <dgm:cxn modelId="{523AFE34-5F5F-4B65-87FC-4000FD8E729D}" srcId="{3377A12E-35C2-4592-8CC6-3CC3137C350C}" destId="{2E16C5F3-76DE-411E-97D9-8B34BBFBD1A1}" srcOrd="6" destOrd="0" parTransId="{1D929AA5-DFBA-418B-B433-F62519560DD2}" sibTransId="{8F1B3BB8-1F60-40E7-91AB-3AC17118A86C}"/>
    <dgm:cxn modelId="{B3C0DC40-8D6C-4A13-A270-DE1A718B9A79}" srcId="{3377A12E-35C2-4592-8CC6-3CC3137C350C}" destId="{4AA70480-C509-4233-8231-725B2DCAE330}" srcOrd="7" destOrd="0" parTransId="{D02EE6C0-77AA-418D-B8C3-F8E58ECAC5EE}" sibTransId="{7AC5ADF6-4DB1-423F-9D34-181C4E643B5E}"/>
    <dgm:cxn modelId="{FA12975F-2FE1-42AF-A2E8-E3CC70BC15A1}" type="presOf" srcId="{2E16C5F3-76DE-411E-97D9-8B34BBFBD1A1}" destId="{FC271D10-521C-40D3-9087-700CD4FFB444}" srcOrd="0" destOrd="0" presId="urn:microsoft.com/office/officeart/2008/layout/LinedList"/>
    <dgm:cxn modelId="{FAFE3F68-E24B-47DB-8742-6B12E646DB98}" srcId="{3377A12E-35C2-4592-8CC6-3CC3137C350C}" destId="{20BD77CD-E141-41A5-BD32-49CA3778DACB}" srcOrd="0" destOrd="0" parTransId="{32FA533D-F042-4392-9997-04008A03D501}" sibTransId="{0DCAB04E-0E22-4CFC-B591-15B97E7D0726}"/>
    <dgm:cxn modelId="{5205414B-8B89-4D47-97BA-2940F2C3FAD5}" type="presOf" srcId="{20BD77CD-E141-41A5-BD32-49CA3778DACB}" destId="{7E9E957D-95F7-4361-B668-2C727B94DAC3}" srcOrd="0" destOrd="0" presId="urn:microsoft.com/office/officeart/2008/layout/LinedList"/>
    <dgm:cxn modelId="{09FB906C-7DBC-4863-B0EB-E943FA16955A}" type="presOf" srcId="{217D7762-A97E-4622-A766-BC6AD6B35DD2}" destId="{E2CF4EED-4849-4E96-A27F-4E9E97DA4AD2}" srcOrd="0" destOrd="0" presId="urn:microsoft.com/office/officeart/2008/layout/LinedList"/>
    <dgm:cxn modelId="{AF4A1A73-009D-4B42-A96A-1F28FCD94CAF}" srcId="{3377A12E-35C2-4592-8CC6-3CC3137C350C}" destId="{CFAD804E-E222-4E6F-B9FE-BCEA98D30EE0}" srcOrd="3" destOrd="0" parTransId="{BDC4CB43-9FEE-449E-94F4-B6492CB8BAE4}" sibTransId="{F19A97EB-4688-4E96-85BA-0CCB8475645B}"/>
    <dgm:cxn modelId="{1F546854-F38F-4F9D-A7EB-66317D1AF692}" type="presOf" srcId="{67D208EE-E623-4495-B619-6AEB4EA710B8}" destId="{5D2F209E-F39F-4415-8D29-244FC8C004D2}" srcOrd="0" destOrd="0" presId="urn:microsoft.com/office/officeart/2008/layout/LinedList"/>
    <dgm:cxn modelId="{BE3F9C57-589E-49B4-8871-ADCBB1463660}" srcId="{3377A12E-35C2-4592-8CC6-3CC3137C350C}" destId="{0C48322B-1864-49CC-B9EE-1C1BD3FE379D}" srcOrd="5" destOrd="0" parTransId="{779CB061-E190-4961-980D-01CC0BBE5C40}" sibTransId="{B8DD3230-8AE0-4406-8433-47B5ACBCBD19}"/>
    <dgm:cxn modelId="{01B4E07D-BDFA-4EF3-BA12-F0C4E65B06AD}" srcId="{3377A12E-35C2-4592-8CC6-3CC3137C350C}" destId="{D54FD3F4-7D10-457F-BA49-789C899101A0}" srcOrd="8" destOrd="0" parTransId="{CE3B5777-C27D-46BF-9801-7517FC51488E}" sibTransId="{4AEBF76F-B21C-47CB-903A-C670EBE95732}"/>
    <dgm:cxn modelId="{84491986-F346-49DB-90F0-CBE71B0A5E31}" type="presOf" srcId="{D54FD3F4-7D10-457F-BA49-789C899101A0}" destId="{AFF8E105-63B1-49B5-A78C-39688842D401}" srcOrd="0" destOrd="0" presId="urn:microsoft.com/office/officeart/2008/layout/LinedList"/>
    <dgm:cxn modelId="{EEC1068C-18B9-4675-8712-EBAB512A62BD}" type="presOf" srcId="{94D3663D-78B8-4792-8F4D-5335725AF0C3}" destId="{3AC100EF-F101-4067-93E4-FD1EA0F21896}" srcOrd="0" destOrd="0" presId="urn:microsoft.com/office/officeart/2008/layout/LinedList"/>
    <dgm:cxn modelId="{BBF93691-FC0D-4B2E-83B0-78295F87F8CE}" type="presOf" srcId="{4AA70480-C509-4233-8231-725B2DCAE330}" destId="{18C47E02-7207-4FDE-A270-D225E9A477B6}" srcOrd="0" destOrd="0" presId="urn:microsoft.com/office/officeart/2008/layout/LinedList"/>
    <dgm:cxn modelId="{9E6577A9-089C-49FF-A1FB-02FEF8167D48}" srcId="{3377A12E-35C2-4592-8CC6-3CC3137C350C}" destId="{217D7762-A97E-4622-A766-BC6AD6B35DD2}" srcOrd="1" destOrd="0" parTransId="{4924133A-4B16-4B36-AD7B-56D9AB638617}" sibTransId="{DCF89761-68E8-4F04-9BA7-DFD037FF9795}"/>
    <dgm:cxn modelId="{80ABE6AF-01A0-42A4-A064-DE86ED43BA27}" srcId="{3377A12E-35C2-4592-8CC6-3CC3137C350C}" destId="{67D208EE-E623-4495-B619-6AEB4EA710B8}" srcOrd="4" destOrd="0" parTransId="{6BDB1149-8653-41B7-8F9E-07CBDE2E2802}" sibTransId="{263FBA4D-C9E4-4088-8542-895A65E72474}"/>
    <dgm:cxn modelId="{553BCCC1-8427-4A23-B1AC-D9D148650A0E}" type="presOf" srcId="{3377A12E-35C2-4592-8CC6-3CC3137C350C}" destId="{606F80D4-30BF-479C-93DF-D921D5EABFD3}" srcOrd="0" destOrd="0" presId="urn:microsoft.com/office/officeart/2008/layout/LinedList"/>
    <dgm:cxn modelId="{703B63F4-B0A4-4815-85A3-8248CE174F94}" type="presParOf" srcId="{606F80D4-30BF-479C-93DF-D921D5EABFD3}" destId="{0E187FD7-2488-428A-97D5-54F575E2E2D5}" srcOrd="0" destOrd="0" presId="urn:microsoft.com/office/officeart/2008/layout/LinedList"/>
    <dgm:cxn modelId="{9D8CACD1-5BB8-4A83-A219-8E87686EA60A}" type="presParOf" srcId="{606F80D4-30BF-479C-93DF-D921D5EABFD3}" destId="{74D7D34A-9908-4093-9CFE-EAFD36110B58}" srcOrd="1" destOrd="0" presId="urn:microsoft.com/office/officeart/2008/layout/LinedList"/>
    <dgm:cxn modelId="{31A592FC-38F6-4B9D-9864-3DDB5011797C}" type="presParOf" srcId="{74D7D34A-9908-4093-9CFE-EAFD36110B58}" destId="{7E9E957D-95F7-4361-B668-2C727B94DAC3}" srcOrd="0" destOrd="0" presId="urn:microsoft.com/office/officeart/2008/layout/LinedList"/>
    <dgm:cxn modelId="{4EAD699A-6E1F-474A-AF26-5696E9F7D3CF}" type="presParOf" srcId="{74D7D34A-9908-4093-9CFE-EAFD36110B58}" destId="{50C01A61-CC96-4E79-B773-E3548A7392C6}" srcOrd="1" destOrd="0" presId="urn:microsoft.com/office/officeart/2008/layout/LinedList"/>
    <dgm:cxn modelId="{FBE8A1B3-796F-4658-AACB-E95EBDACDD10}" type="presParOf" srcId="{606F80D4-30BF-479C-93DF-D921D5EABFD3}" destId="{803F61ED-6667-45DE-B8CA-AB9483F776EA}" srcOrd="2" destOrd="0" presId="urn:microsoft.com/office/officeart/2008/layout/LinedList"/>
    <dgm:cxn modelId="{41F202D0-7F3B-41D2-B9C9-BD9B42B6B968}" type="presParOf" srcId="{606F80D4-30BF-479C-93DF-D921D5EABFD3}" destId="{33831BDA-60E8-4B70-B8D1-B7365DDDA91A}" srcOrd="3" destOrd="0" presId="urn:microsoft.com/office/officeart/2008/layout/LinedList"/>
    <dgm:cxn modelId="{90ECD330-8FF8-4E4E-9F23-DAA54A85C1EB}" type="presParOf" srcId="{33831BDA-60E8-4B70-B8D1-B7365DDDA91A}" destId="{E2CF4EED-4849-4E96-A27F-4E9E97DA4AD2}" srcOrd="0" destOrd="0" presId="urn:microsoft.com/office/officeart/2008/layout/LinedList"/>
    <dgm:cxn modelId="{FAC61E45-8ACE-4289-AF42-75F22457A25C}" type="presParOf" srcId="{33831BDA-60E8-4B70-B8D1-B7365DDDA91A}" destId="{5CB18795-054B-4157-B510-A74E9AC52077}" srcOrd="1" destOrd="0" presId="urn:microsoft.com/office/officeart/2008/layout/LinedList"/>
    <dgm:cxn modelId="{4B519A53-B4FB-4B5D-8525-2A77B1E77693}" type="presParOf" srcId="{606F80D4-30BF-479C-93DF-D921D5EABFD3}" destId="{02003C6B-D760-4FA9-8B3B-98E436C60FF9}" srcOrd="4" destOrd="0" presId="urn:microsoft.com/office/officeart/2008/layout/LinedList"/>
    <dgm:cxn modelId="{AB08D110-6355-4197-954F-D5DE697D67F4}" type="presParOf" srcId="{606F80D4-30BF-479C-93DF-D921D5EABFD3}" destId="{56984736-7BE1-49E9-A9A9-F42ADF822932}" srcOrd="5" destOrd="0" presId="urn:microsoft.com/office/officeart/2008/layout/LinedList"/>
    <dgm:cxn modelId="{D7ED6918-0BB6-4B21-A801-6D43B72251D5}" type="presParOf" srcId="{56984736-7BE1-49E9-A9A9-F42ADF822932}" destId="{3AC100EF-F101-4067-93E4-FD1EA0F21896}" srcOrd="0" destOrd="0" presId="urn:microsoft.com/office/officeart/2008/layout/LinedList"/>
    <dgm:cxn modelId="{6E4D10DD-0634-4E17-8C4E-054F24CD5963}" type="presParOf" srcId="{56984736-7BE1-49E9-A9A9-F42ADF822932}" destId="{BCC6736B-05A7-4A9F-BE44-A6D4AB587D07}" srcOrd="1" destOrd="0" presId="urn:microsoft.com/office/officeart/2008/layout/LinedList"/>
    <dgm:cxn modelId="{C8937EAA-5BAC-4E89-A794-0AF5BAF3D45A}" type="presParOf" srcId="{606F80D4-30BF-479C-93DF-D921D5EABFD3}" destId="{5041E74A-25B8-401F-8C38-4434A238D3FB}" srcOrd="6" destOrd="0" presId="urn:microsoft.com/office/officeart/2008/layout/LinedList"/>
    <dgm:cxn modelId="{FC9D36C5-A937-4984-812D-3E053B0912F0}" type="presParOf" srcId="{606F80D4-30BF-479C-93DF-D921D5EABFD3}" destId="{5EB48D15-59D8-45FB-A645-8A7C61952E10}" srcOrd="7" destOrd="0" presId="urn:microsoft.com/office/officeart/2008/layout/LinedList"/>
    <dgm:cxn modelId="{BD384292-05AE-42BA-A8A3-F1D6709B3362}" type="presParOf" srcId="{5EB48D15-59D8-45FB-A645-8A7C61952E10}" destId="{00A83F4E-E047-410C-93B6-120D8C433D40}" srcOrd="0" destOrd="0" presId="urn:microsoft.com/office/officeart/2008/layout/LinedList"/>
    <dgm:cxn modelId="{03CC109D-DEF5-4BFD-8AAB-523323C219BB}" type="presParOf" srcId="{5EB48D15-59D8-45FB-A645-8A7C61952E10}" destId="{B260A9B3-64A0-4514-B90F-FB4D3A3B5195}" srcOrd="1" destOrd="0" presId="urn:microsoft.com/office/officeart/2008/layout/LinedList"/>
    <dgm:cxn modelId="{5E027027-9069-4FC6-B86A-802BAF7CBADE}" type="presParOf" srcId="{606F80D4-30BF-479C-93DF-D921D5EABFD3}" destId="{C5705B0C-5B0D-4EA5-85BB-2E251CEF6876}" srcOrd="8" destOrd="0" presId="urn:microsoft.com/office/officeart/2008/layout/LinedList"/>
    <dgm:cxn modelId="{215784AA-20FD-40B9-9589-9C0F47A162C9}" type="presParOf" srcId="{606F80D4-30BF-479C-93DF-D921D5EABFD3}" destId="{874173EA-A9FC-4B01-8D96-CDF99D1A00F9}" srcOrd="9" destOrd="0" presId="urn:microsoft.com/office/officeart/2008/layout/LinedList"/>
    <dgm:cxn modelId="{0FC6B957-60D7-4525-8957-B1AF067D4361}" type="presParOf" srcId="{874173EA-A9FC-4B01-8D96-CDF99D1A00F9}" destId="{5D2F209E-F39F-4415-8D29-244FC8C004D2}" srcOrd="0" destOrd="0" presId="urn:microsoft.com/office/officeart/2008/layout/LinedList"/>
    <dgm:cxn modelId="{33B9CFC4-0DF2-4304-95E2-8809AA994081}" type="presParOf" srcId="{874173EA-A9FC-4B01-8D96-CDF99D1A00F9}" destId="{2146BC7B-3C0A-4D8E-8924-8C5FE3F586FD}" srcOrd="1" destOrd="0" presId="urn:microsoft.com/office/officeart/2008/layout/LinedList"/>
    <dgm:cxn modelId="{1F699FE1-FA3B-4B5F-86B3-119CF7ED1F6A}" type="presParOf" srcId="{606F80D4-30BF-479C-93DF-D921D5EABFD3}" destId="{40A898A9-11C4-4600-A9F4-D32E6E573F8A}" srcOrd="10" destOrd="0" presId="urn:microsoft.com/office/officeart/2008/layout/LinedList"/>
    <dgm:cxn modelId="{D687D789-03CD-4179-8F34-5582F7B3FAB3}" type="presParOf" srcId="{606F80D4-30BF-479C-93DF-D921D5EABFD3}" destId="{F9EFDAB2-D580-4444-AA93-D181970059CB}" srcOrd="11" destOrd="0" presId="urn:microsoft.com/office/officeart/2008/layout/LinedList"/>
    <dgm:cxn modelId="{5C4C8AF8-35A7-4C06-9254-579AFCE8D5D3}" type="presParOf" srcId="{F9EFDAB2-D580-4444-AA93-D181970059CB}" destId="{BCB8D741-938E-46C8-96C9-20F1C3F0AA4B}" srcOrd="0" destOrd="0" presId="urn:microsoft.com/office/officeart/2008/layout/LinedList"/>
    <dgm:cxn modelId="{DFB61B79-139D-4170-9AA1-C7C068D2667A}" type="presParOf" srcId="{F9EFDAB2-D580-4444-AA93-D181970059CB}" destId="{69F31F87-327A-4972-86E3-DA03072D14B4}" srcOrd="1" destOrd="0" presId="urn:microsoft.com/office/officeart/2008/layout/LinedList"/>
    <dgm:cxn modelId="{8B950F6B-2BAD-4903-9ECC-F77E81FE932B}" type="presParOf" srcId="{606F80D4-30BF-479C-93DF-D921D5EABFD3}" destId="{2A7CD0D9-F16A-48ED-BB67-652C1C610039}" srcOrd="12" destOrd="0" presId="urn:microsoft.com/office/officeart/2008/layout/LinedList"/>
    <dgm:cxn modelId="{4B43B1CF-1D4D-4CAB-9E04-5BB77A6603AE}" type="presParOf" srcId="{606F80D4-30BF-479C-93DF-D921D5EABFD3}" destId="{071ED335-91F9-4EB4-B1EA-9067551EE437}" srcOrd="13" destOrd="0" presId="urn:microsoft.com/office/officeart/2008/layout/LinedList"/>
    <dgm:cxn modelId="{D821E2C0-7AA3-438F-950E-9163AE1966CE}" type="presParOf" srcId="{071ED335-91F9-4EB4-B1EA-9067551EE437}" destId="{FC271D10-521C-40D3-9087-700CD4FFB444}" srcOrd="0" destOrd="0" presId="urn:microsoft.com/office/officeart/2008/layout/LinedList"/>
    <dgm:cxn modelId="{2ECA3047-4B42-4D20-B04E-F9B64040260F}" type="presParOf" srcId="{071ED335-91F9-4EB4-B1EA-9067551EE437}" destId="{81075B4F-60B1-4952-A964-C40B0110E451}" srcOrd="1" destOrd="0" presId="urn:microsoft.com/office/officeart/2008/layout/LinedList"/>
    <dgm:cxn modelId="{AC10EC46-10EE-447E-9D2A-A054AA49A6CA}" type="presParOf" srcId="{606F80D4-30BF-479C-93DF-D921D5EABFD3}" destId="{8B0B9849-5CFE-44D0-A667-957F1246EABF}" srcOrd="14" destOrd="0" presId="urn:microsoft.com/office/officeart/2008/layout/LinedList"/>
    <dgm:cxn modelId="{FBD3DBC0-F348-4EC4-9A38-EF6A6D004CCD}" type="presParOf" srcId="{606F80D4-30BF-479C-93DF-D921D5EABFD3}" destId="{C69AA831-D9A6-4E99-9D28-F218A9677313}" srcOrd="15" destOrd="0" presId="urn:microsoft.com/office/officeart/2008/layout/LinedList"/>
    <dgm:cxn modelId="{3D493523-473C-40D4-8A5F-D4DDD0ADABD2}" type="presParOf" srcId="{C69AA831-D9A6-4E99-9D28-F218A9677313}" destId="{18C47E02-7207-4FDE-A270-D225E9A477B6}" srcOrd="0" destOrd="0" presId="urn:microsoft.com/office/officeart/2008/layout/LinedList"/>
    <dgm:cxn modelId="{7FB4890A-A492-4CFE-9F0C-FC3C180FD7FE}" type="presParOf" srcId="{C69AA831-D9A6-4E99-9D28-F218A9677313}" destId="{4A3F2AA8-EE32-43B3-B4CB-19B33A359D59}" srcOrd="1" destOrd="0" presId="urn:microsoft.com/office/officeart/2008/layout/LinedList"/>
    <dgm:cxn modelId="{74F99B75-5711-4E86-80A2-9685D62B20FC}" type="presParOf" srcId="{606F80D4-30BF-479C-93DF-D921D5EABFD3}" destId="{C06A0164-90C3-4360-94E9-7694AFD0E0F3}" srcOrd="16" destOrd="0" presId="urn:microsoft.com/office/officeart/2008/layout/LinedList"/>
    <dgm:cxn modelId="{A1A4B91B-D0E0-4F5D-8611-626230E3FD96}" type="presParOf" srcId="{606F80D4-30BF-479C-93DF-D921D5EABFD3}" destId="{5A86B2CD-3D8D-4E4F-A2ED-987C74F2F142}" srcOrd="17" destOrd="0" presId="urn:microsoft.com/office/officeart/2008/layout/LinedList"/>
    <dgm:cxn modelId="{167B5EC5-5DDA-4170-B6D2-F6817D279C37}" type="presParOf" srcId="{5A86B2CD-3D8D-4E4F-A2ED-987C74F2F142}" destId="{AFF8E105-63B1-49B5-A78C-39688842D401}" srcOrd="0" destOrd="0" presId="urn:microsoft.com/office/officeart/2008/layout/LinedList"/>
    <dgm:cxn modelId="{300615E7-B873-477D-8C07-A483A1CDE2D3}" type="presParOf" srcId="{5A86B2CD-3D8D-4E4F-A2ED-987C74F2F142}" destId="{6E60F32D-13B8-4BC1-B765-985C0E448AD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87FD7-2488-428A-97D5-54F575E2E2D5}">
      <dsp:nvSpPr>
        <dsp:cNvPr id="0" name=""/>
        <dsp:cNvSpPr/>
      </dsp:nvSpPr>
      <dsp:spPr>
        <a:xfrm>
          <a:off x="0" y="495"/>
          <a:ext cx="7765322"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9E957D-95F7-4361-B668-2C727B94DAC3}">
      <dsp:nvSpPr>
        <dsp:cNvPr id="0" name=""/>
        <dsp:cNvSpPr/>
      </dsp:nvSpPr>
      <dsp:spPr>
        <a:xfrm>
          <a:off x="0" y="495"/>
          <a:ext cx="7765322" cy="45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Application form (provided by U of T)</a:t>
          </a:r>
        </a:p>
      </dsp:txBody>
      <dsp:txXfrm>
        <a:off x="0" y="495"/>
        <a:ext cx="7765322" cy="450862"/>
      </dsp:txXfrm>
    </dsp:sp>
    <dsp:sp modelId="{803F61ED-6667-45DE-B8CA-AB9483F776EA}">
      <dsp:nvSpPr>
        <dsp:cNvPr id="0" name=""/>
        <dsp:cNvSpPr/>
      </dsp:nvSpPr>
      <dsp:spPr>
        <a:xfrm>
          <a:off x="0" y="451357"/>
          <a:ext cx="7765322"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CF4EED-4849-4E96-A27F-4E9E97DA4AD2}">
      <dsp:nvSpPr>
        <dsp:cNvPr id="0" name=""/>
        <dsp:cNvSpPr/>
      </dsp:nvSpPr>
      <dsp:spPr>
        <a:xfrm>
          <a:off x="0" y="451357"/>
          <a:ext cx="7765322" cy="45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Work permit (You will receive this document at the airport after immigration)</a:t>
          </a:r>
        </a:p>
      </dsp:txBody>
      <dsp:txXfrm>
        <a:off x="0" y="451357"/>
        <a:ext cx="7765322" cy="450862"/>
      </dsp:txXfrm>
    </dsp:sp>
    <dsp:sp modelId="{02003C6B-D760-4FA9-8B3B-98E436C60FF9}">
      <dsp:nvSpPr>
        <dsp:cNvPr id="0" name=""/>
        <dsp:cNvSpPr/>
      </dsp:nvSpPr>
      <dsp:spPr>
        <a:xfrm>
          <a:off x="0" y="902219"/>
          <a:ext cx="7765322"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C100EF-F101-4067-93E4-FD1EA0F21896}">
      <dsp:nvSpPr>
        <dsp:cNvPr id="0" name=""/>
        <dsp:cNvSpPr/>
      </dsp:nvSpPr>
      <dsp:spPr>
        <a:xfrm>
          <a:off x="0" y="902219"/>
          <a:ext cx="7765322" cy="45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Passport</a:t>
          </a:r>
        </a:p>
      </dsp:txBody>
      <dsp:txXfrm>
        <a:off x="0" y="902219"/>
        <a:ext cx="7765322" cy="450862"/>
      </dsp:txXfrm>
    </dsp:sp>
    <dsp:sp modelId="{5041E74A-25B8-401F-8C38-4434A238D3FB}">
      <dsp:nvSpPr>
        <dsp:cNvPr id="0" name=""/>
        <dsp:cNvSpPr/>
      </dsp:nvSpPr>
      <dsp:spPr>
        <a:xfrm>
          <a:off x="0" y="1353082"/>
          <a:ext cx="7765322"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A83F4E-E047-410C-93B6-120D8C433D40}">
      <dsp:nvSpPr>
        <dsp:cNvPr id="0" name=""/>
        <dsp:cNvSpPr/>
      </dsp:nvSpPr>
      <dsp:spPr>
        <a:xfrm>
          <a:off x="0" y="1353082"/>
          <a:ext cx="7765322" cy="45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Immunization record (from your family physician, form provided by U of T)</a:t>
          </a:r>
        </a:p>
      </dsp:txBody>
      <dsp:txXfrm>
        <a:off x="0" y="1353082"/>
        <a:ext cx="7765322" cy="450862"/>
      </dsp:txXfrm>
    </dsp:sp>
    <dsp:sp modelId="{C5705B0C-5B0D-4EA5-85BB-2E251CEF6876}">
      <dsp:nvSpPr>
        <dsp:cNvPr id="0" name=""/>
        <dsp:cNvSpPr/>
      </dsp:nvSpPr>
      <dsp:spPr>
        <a:xfrm>
          <a:off x="0" y="1803944"/>
          <a:ext cx="7765322"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2F209E-F39F-4415-8D29-244FC8C004D2}">
      <dsp:nvSpPr>
        <dsp:cNvPr id="0" name=""/>
        <dsp:cNvSpPr/>
      </dsp:nvSpPr>
      <dsp:spPr>
        <a:xfrm>
          <a:off x="0" y="1803944"/>
          <a:ext cx="7765322" cy="45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TB test (from your family physician/ HB)</a:t>
          </a:r>
        </a:p>
      </dsp:txBody>
      <dsp:txXfrm>
        <a:off x="0" y="1803944"/>
        <a:ext cx="7765322" cy="450862"/>
      </dsp:txXfrm>
    </dsp:sp>
    <dsp:sp modelId="{40A898A9-11C4-4600-A9F4-D32E6E573F8A}">
      <dsp:nvSpPr>
        <dsp:cNvPr id="0" name=""/>
        <dsp:cNvSpPr/>
      </dsp:nvSpPr>
      <dsp:spPr>
        <a:xfrm>
          <a:off x="0" y="2254806"/>
          <a:ext cx="7765322"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B8D741-938E-46C8-96C9-20F1C3F0AA4B}">
      <dsp:nvSpPr>
        <dsp:cNvPr id="0" name=""/>
        <dsp:cNvSpPr/>
      </dsp:nvSpPr>
      <dsp:spPr>
        <a:xfrm>
          <a:off x="0" y="2254806"/>
          <a:ext cx="7765322" cy="45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Local address</a:t>
          </a:r>
        </a:p>
      </dsp:txBody>
      <dsp:txXfrm>
        <a:off x="0" y="2254806"/>
        <a:ext cx="7765322" cy="450862"/>
      </dsp:txXfrm>
    </dsp:sp>
    <dsp:sp modelId="{2A7CD0D9-F16A-48ED-BB67-652C1C610039}">
      <dsp:nvSpPr>
        <dsp:cNvPr id="0" name=""/>
        <dsp:cNvSpPr/>
      </dsp:nvSpPr>
      <dsp:spPr>
        <a:xfrm>
          <a:off x="0" y="2705668"/>
          <a:ext cx="7765322"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271D10-521C-40D3-9087-700CD4FFB444}">
      <dsp:nvSpPr>
        <dsp:cNvPr id="0" name=""/>
        <dsp:cNvSpPr/>
      </dsp:nvSpPr>
      <dsp:spPr>
        <a:xfrm>
          <a:off x="0" y="2705668"/>
          <a:ext cx="7765322" cy="45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RCDSO license (cover letter stating that it’s applied for)</a:t>
          </a:r>
        </a:p>
      </dsp:txBody>
      <dsp:txXfrm>
        <a:off x="0" y="2705668"/>
        <a:ext cx="7765322" cy="450862"/>
      </dsp:txXfrm>
    </dsp:sp>
    <dsp:sp modelId="{8B0B9849-5CFE-44D0-A667-957F1246EABF}">
      <dsp:nvSpPr>
        <dsp:cNvPr id="0" name=""/>
        <dsp:cNvSpPr/>
      </dsp:nvSpPr>
      <dsp:spPr>
        <a:xfrm>
          <a:off x="0" y="3156531"/>
          <a:ext cx="7765322"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C47E02-7207-4FDE-A270-D225E9A477B6}">
      <dsp:nvSpPr>
        <dsp:cNvPr id="0" name=""/>
        <dsp:cNvSpPr/>
      </dsp:nvSpPr>
      <dsp:spPr>
        <a:xfrm>
          <a:off x="0" y="3156531"/>
          <a:ext cx="7765322" cy="45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CPR certificate (to be taken In-Person, fee involved)</a:t>
          </a:r>
        </a:p>
      </dsp:txBody>
      <dsp:txXfrm>
        <a:off x="0" y="3156531"/>
        <a:ext cx="7765322" cy="450862"/>
      </dsp:txXfrm>
    </dsp:sp>
    <dsp:sp modelId="{C06A0164-90C3-4360-94E9-7694AFD0E0F3}">
      <dsp:nvSpPr>
        <dsp:cNvPr id="0" name=""/>
        <dsp:cNvSpPr/>
      </dsp:nvSpPr>
      <dsp:spPr>
        <a:xfrm>
          <a:off x="0" y="3607393"/>
          <a:ext cx="7765322"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F8E105-63B1-49B5-A78C-39688842D401}">
      <dsp:nvSpPr>
        <dsp:cNvPr id="0" name=""/>
        <dsp:cNvSpPr/>
      </dsp:nvSpPr>
      <dsp:spPr>
        <a:xfrm>
          <a:off x="0" y="3607393"/>
          <a:ext cx="7765322" cy="45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Application fee (CAD 850+)</a:t>
          </a:r>
        </a:p>
      </dsp:txBody>
      <dsp:txXfrm>
        <a:off x="0" y="3607393"/>
        <a:ext cx="7765322" cy="45086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D95947-FC63-4B51-B870-B053E44E65C8}" type="datetimeFigureOut">
              <a:rPr lang="en-US" smtClean="0"/>
              <a:t>4/4/2024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28C20A-518D-4C34-9C43-A2C1C1AF04AE}" type="slidenum">
              <a:rPr lang="en-US" smtClean="0"/>
              <a:t>‹#›</a:t>
            </a:fld>
            <a:endParaRPr lang="en-US"/>
          </a:p>
        </p:txBody>
      </p:sp>
    </p:spTree>
    <p:extLst>
      <p:ext uri="{BB962C8B-B14F-4D97-AF65-F5344CB8AC3E}">
        <p14:creationId xmlns:p14="http://schemas.microsoft.com/office/powerpoint/2010/main" val="3877951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2A019D-C3D0-4908-A7EE-269C4AFED03E}"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2520739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2A019D-C3D0-4908-A7EE-269C4AFED03E}"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4071102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2A019D-C3D0-4908-A7EE-269C4AFED03E}"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3382396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2A019D-C3D0-4908-A7EE-269C4AFED03E}"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F69CB-EBC8-4FD9-A52B-31D728268364}" type="slidenum">
              <a:rPr lang="en-US" smtClean="0"/>
              <a:t>‹#›</a:t>
            </a:fld>
            <a:endParaRPr 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86064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2A019D-C3D0-4908-A7EE-269C4AFED03E}"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630530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42A019D-C3D0-4908-A7EE-269C4AFED03E}" type="datetimeFigureOut">
              <a:rPr lang="en-US" smtClean="0"/>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165985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42A019D-C3D0-4908-A7EE-269C4AFED03E}" type="datetimeFigureOut">
              <a:rPr lang="en-US" smtClean="0"/>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797552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2A019D-C3D0-4908-A7EE-269C4AFED03E}"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2689630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2A019D-C3D0-4908-A7EE-269C4AFED03E}"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913333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2A019D-C3D0-4908-A7EE-269C4AFED03E}"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3444870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A019D-C3D0-4908-A7EE-269C4AFED03E}"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255417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2A019D-C3D0-4908-A7EE-269C4AFED03E}"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3513353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2A019D-C3D0-4908-A7EE-269C4AFED03E}" type="datetimeFigureOut">
              <a:rPr lang="en-US" smtClean="0"/>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235505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2A019D-C3D0-4908-A7EE-269C4AFED03E}" type="datetimeFigureOut">
              <a:rPr lang="en-US" smtClean="0"/>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365237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A019D-C3D0-4908-A7EE-269C4AFED03E}" type="datetimeFigureOut">
              <a:rPr lang="en-US" smtClean="0"/>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2656314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A019D-C3D0-4908-A7EE-269C4AFED03E}"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354204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A019D-C3D0-4908-A7EE-269C4AFED03E}"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F69CB-EBC8-4FD9-A52B-31D728268364}" type="slidenum">
              <a:rPr lang="en-US" smtClean="0"/>
              <a:t>‹#›</a:t>
            </a:fld>
            <a:endParaRPr lang="en-US"/>
          </a:p>
        </p:txBody>
      </p:sp>
    </p:spTree>
    <p:extLst>
      <p:ext uri="{BB962C8B-B14F-4D97-AF65-F5344CB8AC3E}">
        <p14:creationId xmlns:p14="http://schemas.microsoft.com/office/powerpoint/2010/main" val="4169915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42A019D-C3D0-4908-A7EE-269C4AFED03E}" type="datetimeFigureOut">
              <a:rPr lang="en-US" smtClean="0"/>
              <a:t>4/4/2024</a:t>
            </a:fld>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BDF69CB-EBC8-4FD9-A52B-31D728268364}" type="slidenum">
              <a:rPr lang="en-US" smtClean="0"/>
              <a:t>‹#›</a:t>
            </a:fld>
            <a:endParaRPr lang="en-US"/>
          </a:p>
        </p:txBody>
      </p:sp>
    </p:spTree>
    <p:extLst>
      <p:ext uri="{BB962C8B-B14F-4D97-AF65-F5344CB8AC3E}">
        <p14:creationId xmlns:p14="http://schemas.microsoft.com/office/powerpoint/2010/main" val="389849783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rpcarmichael@icloud.com" TargetMode="External"/><Relationship Id="rId2" Type="http://schemas.openxmlformats.org/officeDocument/2006/relationships/hyperlink" Target="mailto:rcarmichael@hollandbloorview.ca"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ircc.websit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www.sickkids.ca/en/care-services/for-health-care-providers/rental-housing-staff/"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dentistry.utoronto.ca/"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hyperlink" Target="https://www.dentistry.utoronto.ca/" TargetMode="Externa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06D6AAC-699F-681A-5711-37902422BDE3}"/>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AFCAF9-BC7E-2835-24A5-A93B6D6875BD}"/>
              </a:ext>
            </a:extLst>
          </p:cNvPr>
          <p:cNvSpPr>
            <a:spLocks noGrp="1"/>
          </p:cNvSpPr>
          <p:nvPr>
            <p:ph type="ctrTitle"/>
          </p:nvPr>
        </p:nvSpPr>
        <p:spPr>
          <a:xfrm>
            <a:off x="1028019" y="4477814"/>
            <a:ext cx="7080026" cy="1017059"/>
          </a:xfrm>
        </p:spPr>
        <p:txBody>
          <a:bodyPr>
            <a:normAutofit/>
          </a:bodyPr>
          <a:lstStyle/>
          <a:p>
            <a:r>
              <a:rPr lang="en-IN" sz="4200" dirty="0"/>
              <a:t>The Scholar’s Guide</a:t>
            </a:r>
            <a:endParaRPr lang="en-US" sz="4200" dirty="0"/>
          </a:p>
        </p:txBody>
      </p:sp>
      <p:sp>
        <p:nvSpPr>
          <p:cNvPr id="3" name="Subtitle 2">
            <a:extLst>
              <a:ext uri="{FF2B5EF4-FFF2-40B4-BE49-F238E27FC236}">
                <a16:creationId xmlns:a16="http://schemas.microsoft.com/office/drawing/2014/main" id="{FF5CC881-4404-1961-5002-C9C4082B1224}"/>
              </a:ext>
            </a:extLst>
          </p:cNvPr>
          <p:cNvSpPr>
            <a:spLocks noGrp="1"/>
          </p:cNvSpPr>
          <p:nvPr>
            <p:ph type="subTitle" idx="1"/>
          </p:nvPr>
        </p:nvSpPr>
        <p:spPr>
          <a:xfrm>
            <a:off x="1028019" y="5494872"/>
            <a:ext cx="7080026" cy="652432"/>
          </a:xfrm>
        </p:spPr>
        <p:txBody>
          <a:bodyPr>
            <a:normAutofit/>
          </a:bodyPr>
          <a:lstStyle/>
          <a:p>
            <a:r>
              <a:rPr lang="en-IN" dirty="0"/>
              <a:t>to ITI Scholarship </a:t>
            </a:r>
            <a:r>
              <a:rPr lang="en-IN" dirty="0" err="1"/>
              <a:t>Center</a:t>
            </a:r>
            <a:r>
              <a:rPr lang="en-IN" dirty="0"/>
              <a:t>, Toronto (Canada)</a:t>
            </a:r>
            <a:endParaRPr lang="en-US" dirty="0"/>
          </a:p>
        </p:txBody>
      </p:sp>
      <p:pic>
        <p:nvPicPr>
          <p:cNvPr id="1026" name="Picture 2">
            <a:extLst>
              <a:ext uri="{FF2B5EF4-FFF2-40B4-BE49-F238E27FC236}">
                <a16:creationId xmlns:a16="http://schemas.microsoft.com/office/drawing/2014/main" id="{12776FAC-B86F-DEE4-2074-C3FC852F5F1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30255" y="257410"/>
            <a:ext cx="6141368" cy="278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527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C3DF6D6-1B6E-BD1C-6F21-526CC2026339}"/>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1"/>
            <a:ext cx="1022377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DF4DECD-23DD-491A-9A6A-3340E6A98FC8}"/>
              </a:ext>
            </a:extLst>
          </p:cNvPr>
          <p:cNvSpPr>
            <a:spLocks noGrp="1"/>
          </p:cNvSpPr>
          <p:nvPr>
            <p:ph type="title"/>
          </p:nvPr>
        </p:nvSpPr>
        <p:spPr/>
        <p:txBody>
          <a:bodyPr>
            <a:normAutofit fontScale="90000"/>
          </a:bodyPr>
          <a:lstStyle/>
          <a:p>
            <a:r>
              <a:rPr lang="en-US" dirty="0"/>
              <a:t>Royal College of Dental Surgeons of Ontario (RCDSO)</a:t>
            </a:r>
          </a:p>
        </p:txBody>
      </p:sp>
      <p:sp>
        <p:nvSpPr>
          <p:cNvPr id="3" name="Content Placeholder 2">
            <a:extLst>
              <a:ext uri="{FF2B5EF4-FFF2-40B4-BE49-F238E27FC236}">
                <a16:creationId xmlns:a16="http://schemas.microsoft.com/office/drawing/2014/main" id="{F2536431-0E7F-FF09-7EEA-376996B36A37}"/>
              </a:ext>
            </a:extLst>
          </p:cNvPr>
          <p:cNvSpPr>
            <a:spLocks noGrp="1"/>
          </p:cNvSpPr>
          <p:nvPr>
            <p:ph idx="1"/>
          </p:nvPr>
        </p:nvSpPr>
        <p:spPr/>
        <p:txBody>
          <a:bodyPr/>
          <a:lstStyle/>
          <a:p>
            <a:pPr marL="36900" indent="0">
              <a:buNone/>
            </a:pPr>
            <a:r>
              <a:rPr lang="en-US" dirty="0"/>
              <a:t>Royal College of Dental Surgeons of Ontario</a:t>
            </a:r>
          </a:p>
          <a:p>
            <a:pPr marL="36900" indent="0">
              <a:buNone/>
            </a:pPr>
            <a:r>
              <a:rPr lang="en-US" dirty="0"/>
              <a:t>6 Crescent Rd, Toronto, ON M4W 1T1</a:t>
            </a:r>
          </a:p>
          <a:p>
            <a:pPr marL="36900" indent="0">
              <a:buNone/>
            </a:pPr>
            <a:r>
              <a:rPr lang="en-US" dirty="0"/>
              <a:t>T: 416-961-6555 | T: 1-800-565-4591 | F: 416-961-5814</a:t>
            </a:r>
          </a:p>
          <a:p>
            <a:pPr marL="36900" indent="0">
              <a:buNone/>
            </a:pPr>
            <a:r>
              <a:rPr lang="en-US" dirty="0"/>
              <a:t>info@rcdso.org</a:t>
            </a:r>
          </a:p>
        </p:txBody>
      </p:sp>
      <p:pic>
        <p:nvPicPr>
          <p:cNvPr id="5124" name="Picture 4">
            <a:extLst>
              <a:ext uri="{FF2B5EF4-FFF2-40B4-BE49-F238E27FC236}">
                <a16:creationId xmlns:a16="http://schemas.microsoft.com/office/drawing/2014/main" id="{31722CF1-7959-692B-BCB2-8056CBCCA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326" b="33759"/>
          <a:stretch/>
        </p:blipFill>
        <p:spPr bwMode="auto">
          <a:xfrm>
            <a:off x="4912467" y="6028890"/>
            <a:ext cx="1853119" cy="59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981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96BEE-E87D-AC81-A7A3-91C1A524A52C}"/>
              </a:ext>
            </a:extLst>
          </p:cNvPr>
          <p:cNvSpPr>
            <a:spLocks noGrp="1"/>
          </p:cNvSpPr>
          <p:nvPr>
            <p:ph type="title"/>
          </p:nvPr>
        </p:nvSpPr>
        <p:spPr>
          <a:xfrm>
            <a:off x="-1220839" y="500108"/>
            <a:ext cx="7765322" cy="970450"/>
          </a:xfrm>
        </p:spPr>
        <p:txBody>
          <a:bodyPr>
            <a:normAutofit fontScale="90000"/>
          </a:bodyPr>
          <a:lstStyle/>
          <a:p>
            <a:r>
              <a:rPr lang="en-US" dirty="0"/>
              <a:t>Chair: Dr. Robert P. Carmichael </a:t>
            </a:r>
            <a:br>
              <a:rPr lang="en-US" dirty="0"/>
            </a:br>
            <a:r>
              <a:rPr lang="en-US" sz="2000" dirty="0"/>
              <a:t>(B.SC., D.M.D., M.SC., FRCDC)</a:t>
            </a:r>
          </a:p>
        </p:txBody>
      </p:sp>
      <p:sp>
        <p:nvSpPr>
          <p:cNvPr id="5" name="Content Placeholder 4">
            <a:extLst>
              <a:ext uri="{FF2B5EF4-FFF2-40B4-BE49-F238E27FC236}">
                <a16:creationId xmlns:a16="http://schemas.microsoft.com/office/drawing/2014/main" id="{A4BBF843-116A-77EA-82CA-EC4CDEB98788}"/>
              </a:ext>
            </a:extLst>
          </p:cNvPr>
          <p:cNvSpPr>
            <a:spLocks noGrp="1"/>
          </p:cNvSpPr>
          <p:nvPr>
            <p:ph idx="1"/>
          </p:nvPr>
        </p:nvSpPr>
        <p:spPr>
          <a:xfrm>
            <a:off x="-20712" y="2003218"/>
            <a:ext cx="4796898" cy="4668351"/>
          </a:xfrm>
        </p:spPr>
        <p:txBody>
          <a:bodyPr>
            <a:normAutofit fontScale="55000" lnSpcReduction="20000"/>
          </a:bodyPr>
          <a:lstStyle/>
          <a:p>
            <a:r>
              <a:rPr lang="en-US" sz="2500" dirty="0"/>
              <a:t>Chief of Dentistry, Holland </a:t>
            </a:r>
            <a:r>
              <a:rPr lang="en-US" sz="2500" dirty="0" err="1"/>
              <a:t>Bloorview</a:t>
            </a:r>
            <a:r>
              <a:rPr lang="en-US" sz="2500" dirty="0"/>
              <a:t> Kids Rehabilitation Hospital</a:t>
            </a:r>
          </a:p>
          <a:p>
            <a:r>
              <a:rPr lang="en-US" sz="2500" dirty="0"/>
              <a:t>Ontario Dental Association Service Award (2015)</a:t>
            </a:r>
          </a:p>
          <a:p>
            <a:r>
              <a:rPr lang="en-US" sz="2500" dirty="0"/>
              <a:t>Fellow, Royal College of Dentists Canada</a:t>
            </a:r>
          </a:p>
          <a:p>
            <a:r>
              <a:rPr lang="en-US" sz="2500" dirty="0"/>
              <a:t>Fellow, ITI</a:t>
            </a:r>
          </a:p>
          <a:p>
            <a:r>
              <a:rPr lang="en-US" sz="2500" dirty="0"/>
              <a:t>Email:</a:t>
            </a:r>
          </a:p>
          <a:p>
            <a:pPr marL="36900" indent="0">
              <a:buNone/>
            </a:pPr>
            <a:r>
              <a:rPr lang="pt-BR" sz="2500" dirty="0">
                <a:hlinkClick r:id="rId2"/>
              </a:rPr>
              <a:t>rcarmichael@hollandbloorview.ca</a:t>
            </a:r>
            <a:r>
              <a:rPr lang="pt-BR" sz="2500" dirty="0"/>
              <a:t> </a:t>
            </a:r>
            <a:endParaRPr lang="en-US" sz="2500" dirty="0"/>
          </a:p>
          <a:p>
            <a:pPr marL="36900" indent="0">
              <a:buNone/>
            </a:pPr>
            <a:r>
              <a:rPr lang="en-US" sz="2500" dirty="0">
                <a:hlinkClick r:id="rId3"/>
              </a:rPr>
              <a:t>rpcarmichael@icloud.com</a:t>
            </a:r>
            <a:endParaRPr lang="en-US" sz="2500" dirty="0"/>
          </a:p>
          <a:p>
            <a:pPr marL="36900" indent="0">
              <a:buNone/>
            </a:pPr>
            <a:endParaRPr lang="en-US" sz="2500" dirty="0"/>
          </a:p>
          <a:p>
            <a:pPr marL="36900" indent="0">
              <a:buNone/>
            </a:pPr>
            <a:r>
              <a:rPr lang="pt-BR" sz="2500" dirty="0"/>
              <a:t>Suite 2e-285, 150 Kilgour Road</a:t>
            </a:r>
          </a:p>
          <a:p>
            <a:pPr marL="36900" indent="0">
              <a:buNone/>
            </a:pPr>
            <a:r>
              <a:rPr lang="pt-BR" sz="2500" dirty="0"/>
              <a:t>Toronto Ontario M4G 1R8 CANADA</a:t>
            </a:r>
          </a:p>
          <a:p>
            <a:pPr marL="36900" indent="0">
              <a:buNone/>
            </a:pPr>
            <a:r>
              <a:rPr lang="pt-BR" sz="2500" dirty="0"/>
              <a:t>T 416.425.6220 (x3465) </a:t>
            </a:r>
          </a:p>
          <a:p>
            <a:pPr marL="36900" indent="0">
              <a:buNone/>
            </a:pPr>
            <a:r>
              <a:rPr lang="pt-BR" sz="2500" dirty="0"/>
              <a:t>C 416.818.0610 </a:t>
            </a:r>
          </a:p>
          <a:p>
            <a:pPr marL="36900" indent="0">
              <a:buNone/>
            </a:pPr>
            <a:r>
              <a:rPr lang="pt-BR" sz="2500" dirty="0"/>
              <a:t>F 416.424.3839</a:t>
            </a:r>
            <a:endParaRPr lang="pt-BR" dirty="0"/>
          </a:p>
        </p:txBody>
      </p:sp>
      <p:sp>
        <p:nvSpPr>
          <p:cNvPr id="7" name="Rectangle 6">
            <a:extLst>
              <a:ext uri="{FF2B5EF4-FFF2-40B4-BE49-F238E27FC236}">
                <a16:creationId xmlns:a16="http://schemas.microsoft.com/office/drawing/2014/main" id="{3E398E16-76FA-C80C-0BC2-D5D99DF23F79}"/>
              </a:ext>
            </a:extLst>
          </p:cNvPr>
          <p:cNvSpPr/>
          <p:nvPr/>
        </p:nvSpPr>
        <p:spPr>
          <a:xfrm>
            <a:off x="5211192" y="0"/>
            <a:ext cx="3932807" cy="6858000"/>
          </a:xfrm>
          <a:prstGeom prst="rect">
            <a:avLst/>
          </a:prstGeom>
          <a:blipFill dpi="0" rotWithShape="1">
            <a:blip r:embed="rId4">
              <a:alphaModFix amt="38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928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955EB-B2AE-7E7B-576B-D93E6443432B}"/>
              </a:ext>
            </a:extLst>
          </p:cNvPr>
          <p:cNvSpPr>
            <a:spLocks noGrp="1"/>
          </p:cNvSpPr>
          <p:nvPr>
            <p:ph type="title"/>
          </p:nvPr>
        </p:nvSpPr>
        <p:spPr/>
        <p:txBody>
          <a:bodyPr/>
          <a:lstStyle/>
          <a:p>
            <a:r>
              <a:rPr lang="en-US" dirty="0"/>
              <a:t>Getting familiar</a:t>
            </a:r>
          </a:p>
        </p:txBody>
      </p:sp>
      <p:sp>
        <p:nvSpPr>
          <p:cNvPr id="3" name="Content Placeholder 2">
            <a:extLst>
              <a:ext uri="{FF2B5EF4-FFF2-40B4-BE49-F238E27FC236}">
                <a16:creationId xmlns:a16="http://schemas.microsoft.com/office/drawing/2014/main" id="{1A772A36-8D30-784F-3EEE-B912EFDE7050}"/>
              </a:ext>
            </a:extLst>
          </p:cNvPr>
          <p:cNvSpPr>
            <a:spLocks noGrp="1"/>
          </p:cNvSpPr>
          <p:nvPr>
            <p:ph idx="1"/>
          </p:nvPr>
        </p:nvSpPr>
        <p:spPr/>
        <p:txBody>
          <a:bodyPr/>
          <a:lstStyle/>
          <a:p>
            <a:r>
              <a:rPr lang="en-US" dirty="0"/>
              <a:t>You will need </a:t>
            </a:r>
          </a:p>
          <a:p>
            <a:pPr lvl="1"/>
            <a:r>
              <a:rPr lang="en-US" dirty="0"/>
              <a:t>a work permit (visa) to arrive</a:t>
            </a:r>
          </a:p>
          <a:p>
            <a:pPr lvl="1"/>
            <a:r>
              <a:rPr lang="en-US" dirty="0"/>
              <a:t>U of T registration to work in Canada, apply for RCDSO license and access U of T digital library</a:t>
            </a:r>
          </a:p>
          <a:p>
            <a:pPr lvl="1"/>
            <a:r>
              <a:rPr lang="en-US" dirty="0"/>
              <a:t>RCDSO license to work on patients and a SickKids hospital</a:t>
            </a:r>
          </a:p>
          <a:p>
            <a:pPr lvl="1"/>
            <a:r>
              <a:rPr lang="en-US" dirty="0"/>
              <a:t>REB approval for conducting research</a:t>
            </a:r>
          </a:p>
        </p:txBody>
      </p:sp>
    </p:spTree>
    <p:extLst>
      <p:ext uri="{BB962C8B-B14F-4D97-AF65-F5344CB8AC3E}">
        <p14:creationId xmlns:p14="http://schemas.microsoft.com/office/powerpoint/2010/main" val="3152043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192242-0247-D45A-D26E-B56A79B1E7D7}"/>
              </a:ext>
            </a:extLst>
          </p:cNvPr>
          <p:cNvSpPr>
            <a:spLocks noGrp="1"/>
          </p:cNvSpPr>
          <p:nvPr>
            <p:ph type="ctrTitle"/>
          </p:nvPr>
        </p:nvSpPr>
        <p:spPr>
          <a:xfrm>
            <a:off x="1031987" y="2514599"/>
            <a:ext cx="7080026" cy="1828801"/>
          </a:xfrm>
        </p:spPr>
        <p:txBody>
          <a:bodyPr>
            <a:normAutofit/>
          </a:bodyPr>
          <a:lstStyle/>
          <a:p>
            <a:r>
              <a:rPr lang="en-US" dirty="0"/>
              <a:t>Applying for work permit</a:t>
            </a:r>
          </a:p>
        </p:txBody>
      </p:sp>
    </p:spTree>
    <p:extLst>
      <p:ext uri="{BB962C8B-B14F-4D97-AF65-F5344CB8AC3E}">
        <p14:creationId xmlns:p14="http://schemas.microsoft.com/office/powerpoint/2010/main" val="3640270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3C5B6-92CB-D244-FB39-8545603C77FD}"/>
              </a:ext>
            </a:extLst>
          </p:cNvPr>
          <p:cNvSpPr>
            <a:spLocks noGrp="1"/>
          </p:cNvSpPr>
          <p:nvPr>
            <p:ph type="title"/>
          </p:nvPr>
        </p:nvSpPr>
        <p:spPr/>
        <p:txBody>
          <a:bodyPr/>
          <a:lstStyle/>
          <a:p>
            <a:r>
              <a:rPr lang="en-US" dirty="0"/>
              <a:t>Anticipated expenditures</a:t>
            </a:r>
          </a:p>
        </p:txBody>
      </p:sp>
      <p:sp>
        <p:nvSpPr>
          <p:cNvPr id="3" name="Content Placeholder 2">
            <a:extLst>
              <a:ext uri="{FF2B5EF4-FFF2-40B4-BE49-F238E27FC236}">
                <a16:creationId xmlns:a16="http://schemas.microsoft.com/office/drawing/2014/main" id="{0DC5A847-DF4A-EC06-1ED7-162B0829B156}"/>
              </a:ext>
            </a:extLst>
          </p:cNvPr>
          <p:cNvSpPr>
            <a:spLocks noGrp="1"/>
          </p:cNvSpPr>
          <p:nvPr>
            <p:ph idx="1"/>
          </p:nvPr>
        </p:nvSpPr>
        <p:spPr/>
        <p:txBody>
          <a:bodyPr/>
          <a:lstStyle/>
          <a:p>
            <a:r>
              <a:rPr lang="en-US" dirty="0"/>
              <a:t>Visa application</a:t>
            </a:r>
          </a:p>
          <a:p>
            <a:r>
              <a:rPr lang="en-US" dirty="0"/>
              <a:t>English test</a:t>
            </a:r>
          </a:p>
          <a:p>
            <a:r>
              <a:rPr lang="en-US" dirty="0"/>
              <a:t>Biometric records</a:t>
            </a:r>
          </a:p>
          <a:p>
            <a:r>
              <a:rPr lang="en-US" dirty="0"/>
              <a:t>Mailing your passport for visa stamp</a:t>
            </a:r>
          </a:p>
          <a:p>
            <a:r>
              <a:rPr lang="en-US" dirty="0"/>
              <a:t>LMIA exempt letter (to be paid by HB)</a:t>
            </a:r>
          </a:p>
        </p:txBody>
      </p:sp>
    </p:spTree>
    <p:extLst>
      <p:ext uri="{BB962C8B-B14F-4D97-AF65-F5344CB8AC3E}">
        <p14:creationId xmlns:p14="http://schemas.microsoft.com/office/powerpoint/2010/main" val="2835454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30D93-EF6E-C76E-A3D5-EB19507FF224}"/>
              </a:ext>
            </a:extLst>
          </p:cNvPr>
          <p:cNvSpPr>
            <a:spLocks noGrp="1"/>
          </p:cNvSpPr>
          <p:nvPr>
            <p:ph type="title"/>
          </p:nvPr>
        </p:nvSpPr>
        <p:spPr>
          <a:xfrm>
            <a:off x="3859620" y="609600"/>
            <a:ext cx="4483554" cy="970450"/>
          </a:xfrm>
        </p:spPr>
        <p:txBody>
          <a:bodyPr>
            <a:normAutofit/>
          </a:bodyPr>
          <a:lstStyle/>
          <a:p>
            <a:pPr>
              <a:lnSpc>
                <a:spcPct val="90000"/>
              </a:lnSpc>
            </a:pPr>
            <a:r>
              <a:rPr lang="en-US" sz="3100"/>
              <a:t>Creating your account</a:t>
            </a:r>
          </a:p>
        </p:txBody>
      </p:sp>
      <p:pic>
        <p:nvPicPr>
          <p:cNvPr id="5" name="Picture 4" descr="Topview of mint green workspace with laptop, coffee, notebook, pen, glasses, and mouse">
            <a:extLst>
              <a:ext uri="{FF2B5EF4-FFF2-40B4-BE49-F238E27FC236}">
                <a16:creationId xmlns:a16="http://schemas.microsoft.com/office/drawing/2014/main" id="{9D4A8BD2-617D-B7FB-89EC-8467E2820677}"/>
              </a:ext>
            </a:extLst>
          </p:cNvPr>
          <p:cNvPicPr>
            <a:picLocks noChangeAspect="1"/>
          </p:cNvPicPr>
          <p:nvPr/>
        </p:nvPicPr>
        <p:blipFill rotWithShape="1">
          <a:blip r:embed="rId3"/>
          <a:srcRect l="1150" r="65477" b="-2"/>
          <a:stretch/>
        </p:blipFill>
        <p:spPr>
          <a:xfrm>
            <a:off x="-7986" y="1"/>
            <a:ext cx="3428736" cy="6858000"/>
          </a:xfrm>
          <a:prstGeom prst="rect">
            <a:avLst/>
          </a:prstGeom>
        </p:spPr>
      </p:pic>
      <p:sp>
        <p:nvSpPr>
          <p:cNvPr id="3" name="Content Placeholder 2">
            <a:extLst>
              <a:ext uri="{FF2B5EF4-FFF2-40B4-BE49-F238E27FC236}">
                <a16:creationId xmlns:a16="http://schemas.microsoft.com/office/drawing/2014/main" id="{41AF3C9A-649A-38CB-578E-54248EF57BAF}"/>
              </a:ext>
            </a:extLst>
          </p:cNvPr>
          <p:cNvSpPr>
            <a:spLocks noGrp="1"/>
          </p:cNvSpPr>
          <p:nvPr>
            <p:ph idx="1"/>
          </p:nvPr>
        </p:nvSpPr>
        <p:spPr>
          <a:xfrm>
            <a:off x="3859620" y="1828801"/>
            <a:ext cx="4483554" cy="3866048"/>
          </a:xfrm>
        </p:spPr>
        <p:txBody>
          <a:bodyPr anchor="ctr">
            <a:normAutofit/>
          </a:bodyPr>
          <a:lstStyle/>
          <a:p>
            <a:pPr>
              <a:buClr>
                <a:srgbClr val="CB7051"/>
              </a:buClr>
            </a:pPr>
            <a:r>
              <a:rPr lang="en-US" dirty="0"/>
              <a:t>Open IRCC website</a:t>
            </a:r>
          </a:p>
          <a:p>
            <a:pPr marL="36900" indent="0">
              <a:buClr>
                <a:srgbClr val="CB7051"/>
              </a:buClr>
              <a:buNone/>
            </a:pPr>
            <a:r>
              <a:rPr lang="en-US" dirty="0">
                <a:hlinkClick r:id="rId4"/>
              </a:rPr>
              <a:t>https://IRCC.website/</a:t>
            </a:r>
            <a:endParaRPr lang="en-US" dirty="0"/>
          </a:p>
          <a:p>
            <a:pPr>
              <a:buClr>
                <a:srgbClr val="CB7051"/>
              </a:buClr>
            </a:pPr>
            <a:r>
              <a:rPr lang="en-US" dirty="0"/>
              <a:t>Create a </a:t>
            </a:r>
            <a:r>
              <a:rPr lang="en-US" dirty="0" err="1"/>
              <a:t>GCKey</a:t>
            </a:r>
            <a:r>
              <a:rPr lang="en-US" dirty="0"/>
              <a:t> account</a:t>
            </a:r>
          </a:p>
          <a:p>
            <a:pPr>
              <a:buClr>
                <a:srgbClr val="CB7051"/>
              </a:buClr>
            </a:pPr>
            <a:r>
              <a:rPr lang="en-US" dirty="0"/>
              <a:t>Start your application for work permit</a:t>
            </a:r>
          </a:p>
        </p:txBody>
      </p:sp>
      <p:pic>
        <p:nvPicPr>
          <p:cNvPr id="9" name="Picture 8">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986" y="1"/>
            <a:ext cx="3517898" cy="6858000"/>
          </a:xfrm>
          <a:prstGeom prst="rect">
            <a:avLst/>
          </a:prstGeom>
        </p:spPr>
      </p:pic>
    </p:spTree>
    <p:extLst>
      <p:ext uri="{BB962C8B-B14F-4D97-AF65-F5344CB8AC3E}">
        <p14:creationId xmlns:p14="http://schemas.microsoft.com/office/powerpoint/2010/main" val="621776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CE3F84-9FE0-BB89-3468-D77B374D00BA}"/>
              </a:ext>
            </a:extLst>
          </p:cNvPr>
          <p:cNvSpPr>
            <a:spLocks noGrp="1"/>
          </p:cNvSpPr>
          <p:nvPr>
            <p:ph type="title"/>
          </p:nvPr>
        </p:nvSpPr>
        <p:spPr>
          <a:xfrm>
            <a:off x="625509" y="1115568"/>
            <a:ext cx="2615712" cy="4626864"/>
          </a:xfrm>
        </p:spPr>
        <p:txBody>
          <a:bodyPr>
            <a:normAutofit/>
          </a:bodyPr>
          <a:lstStyle/>
          <a:p>
            <a:pPr algn="l"/>
            <a:r>
              <a:rPr lang="en-US" sz="3100"/>
              <a:t>Applying for English test</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953"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857B102-213E-AF9C-0910-4FF4E92B300F}"/>
              </a:ext>
            </a:extLst>
          </p:cNvPr>
          <p:cNvSpPr>
            <a:spLocks noGrp="1"/>
          </p:cNvSpPr>
          <p:nvPr>
            <p:ph idx="1"/>
          </p:nvPr>
        </p:nvSpPr>
        <p:spPr>
          <a:xfrm>
            <a:off x="3829048" y="1115568"/>
            <a:ext cx="4684014" cy="4626864"/>
          </a:xfrm>
        </p:spPr>
        <p:txBody>
          <a:bodyPr anchor="ctr">
            <a:normAutofit/>
          </a:bodyPr>
          <a:lstStyle/>
          <a:p>
            <a:r>
              <a:rPr lang="en-US" dirty="0"/>
              <a:t>You must have either of the following:</a:t>
            </a:r>
          </a:p>
          <a:p>
            <a:pPr lvl="1"/>
            <a:r>
              <a:rPr lang="en-US" dirty="0"/>
              <a:t>For TOEFL – minimum scores of 600 PBT, 250 CBT or 100 ITB. </a:t>
            </a:r>
          </a:p>
          <a:p>
            <a:pPr lvl="1"/>
            <a:r>
              <a:rPr lang="en-US" dirty="0"/>
              <a:t>For IELTS – a minimum band of 6.5 for the </a:t>
            </a:r>
            <a:r>
              <a:rPr lang="en-US" b="1" u="sng" dirty="0"/>
              <a:t>General</a:t>
            </a:r>
            <a:r>
              <a:rPr lang="en-US" dirty="0"/>
              <a:t> test. </a:t>
            </a:r>
          </a:p>
        </p:txBody>
      </p:sp>
    </p:spTree>
    <p:extLst>
      <p:ext uri="{BB962C8B-B14F-4D97-AF65-F5344CB8AC3E}">
        <p14:creationId xmlns:p14="http://schemas.microsoft.com/office/powerpoint/2010/main" val="3910151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5EF4-867A-1310-97A8-027FBB29AB2B}"/>
              </a:ext>
            </a:extLst>
          </p:cNvPr>
          <p:cNvSpPr>
            <a:spLocks noGrp="1"/>
          </p:cNvSpPr>
          <p:nvPr>
            <p:ph type="title"/>
          </p:nvPr>
        </p:nvSpPr>
        <p:spPr>
          <a:xfrm>
            <a:off x="685346" y="609600"/>
            <a:ext cx="4432888" cy="1348986"/>
          </a:xfrm>
        </p:spPr>
        <p:txBody>
          <a:bodyPr>
            <a:normAutofit/>
          </a:bodyPr>
          <a:lstStyle/>
          <a:p>
            <a:r>
              <a:rPr lang="en-IN" dirty="0"/>
              <a:t>On IRCC website</a:t>
            </a:r>
            <a:endParaRPr lang="en-US" dirty="0"/>
          </a:p>
        </p:txBody>
      </p:sp>
      <p:sp>
        <p:nvSpPr>
          <p:cNvPr id="4" name="Content Placeholder 3">
            <a:extLst>
              <a:ext uri="{FF2B5EF4-FFF2-40B4-BE49-F238E27FC236}">
                <a16:creationId xmlns:a16="http://schemas.microsoft.com/office/drawing/2014/main" id="{CD39A607-CBC9-CD8D-B5B9-ED6DE4F002B1}"/>
              </a:ext>
            </a:extLst>
          </p:cNvPr>
          <p:cNvSpPr>
            <a:spLocks noGrp="1"/>
          </p:cNvSpPr>
          <p:nvPr>
            <p:ph idx="1"/>
          </p:nvPr>
        </p:nvSpPr>
        <p:spPr>
          <a:xfrm>
            <a:off x="685346" y="2106070"/>
            <a:ext cx="4432888" cy="3685130"/>
          </a:xfrm>
        </p:spPr>
        <p:txBody>
          <a:bodyPr>
            <a:normAutofit/>
          </a:bodyPr>
          <a:lstStyle/>
          <a:p>
            <a:r>
              <a:rPr lang="en-IN" dirty="0"/>
              <a:t>Read the instructions on IRCC website for your application. The guidelines and time period to obtain a work permit keep changing.</a:t>
            </a:r>
          </a:p>
          <a:p>
            <a:r>
              <a:rPr lang="en-IN" dirty="0"/>
              <a:t>Here’s what you should be looking for</a:t>
            </a:r>
            <a:endParaRPr lang="en-US" dirty="0"/>
          </a:p>
        </p:txBody>
      </p:sp>
      <p:pic>
        <p:nvPicPr>
          <p:cNvPr id="14" name="Picture 13">
            <a:extLst>
              <a:ext uri="{FF2B5EF4-FFF2-40B4-BE49-F238E27FC236}">
                <a16:creationId xmlns:a16="http://schemas.microsoft.com/office/drawing/2014/main" id="{FA5B6B2C-C44F-441A-B6EE-80D965ACA4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5626101" y="1"/>
            <a:ext cx="3517899" cy="6858000"/>
          </a:xfrm>
          <a:prstGeom prst="rect">
            <a:avLst/>
          </a:prstGeom>
        </p:spPr>
      </p:pic>
      <p:sp>
        <p:nvSpPr>
          <p:cNvPr id="16" name="Rectangle 15">
            <a:extLst>
              <a:ext uri="{FF2B5EF4-FFF2-40B4-BE49-F238E27FC236}">
                <a16:creationId xmlns:a16="http://schemas.microsoft.com/office/drawing/2014/main" id="{0EAD4726-4343-49C7-94B5-CEA4A3C01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052" y="0"/>
            <a:ext cx="338494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92BB65D-5A13-BD94-5AD2-751827097A90}"/>
              </a:ext>
            </a:extLst>
          </p:cNvPr>
          <p:cNvPicPr>
            <a:picLocks noChangeAspect="1"/>
          </p:cNvPicPr>
          <p:nvPr/>
        </p:nvPicPr>
        <p:blipFill>
          <a:blip r:embed="rId4"/>
          <a:stretch>
            <a:fillRect/>
          </a:stretch>
        </p:blipFill>
        <p:spPr>
          <a:xfrm>
            <a:off x="6000352" y="799365"/>
            <a:ext cx="2896433" cy="1009003"/>
          </a:xfrm>
          <a:prstGeom prst="rect">
            <a:avLst/>
          </a:prstGeom>
        </p:spPr>
      </p:pic>
      <p:pic>
        <p:nvPicPr>
          <p:cNvPr id="7" name="Picture 6">
            <a:extLst>
              <a:ext uri="{FF2B5EF4-FFF2-40B4-BE49-F238E27FC236}">
                <a16:creationId xmlns:a16="http://schemas.microsoft.com/office/drawing/2014/main" id="{4C4EE1BB-0FE2-885E-47F4-68E18AA510EB}"/>
              </a:ext>
            </a:extLst>
          </p:cNvPr>
          <p:cNvPicPr>
            <a:picLocks noChangeAspect="1"/>
          </p:cNvPicPr>
          <p:nvPr/>
        </p:nvPicPr>
        <p:blipFill>
          <a:blip r:embed="rId5"/>
          <a:stretch>
            <a:fillRect/>
          </a:stretch>
        </p:blipFill>
        <p:spPr>
          <a:xfrm>
            <a:off x="5994438" y="2930383"/>
            <a:ext cx="2896433" cy="997236"/>
          </a:xfrm>
          <a:prstGeom prst="rect">
            <a:avLst/>
          </a:prstGeom>
        </p:spPr>
      </p:pic>
      <p:pic>
        <p:nvPicPr>
          <p:cNvPr id="9" name="Picture 8">
            <a:extLst>
              <a:ext uri="{FF2B5EF4-FFF2-40B4-BE49-F238E27FC236}">
                <a16:creationId xmlns:a16="http://schemas.microsoft.com/office/drawing/2014/main" id="{F36A3BAD-75CE-52B0-CAF7-B283894D87E1}"/>
              </a:ext>
            </a:extLst>
          </p:cNvPr>
          <p:cNvPicPr>
            <a:picLocks noChangeAspect="1"/>
          </p:cNvPicPr>
          <p:nvPr/>
        </p:nvPicPr>
        <p:blipFill>
          <a:blip r:embed="rId6"/>
          <a:stretch>
            <a:fillRect/>
          </a:stretch>
        </p:blipFill>
        <p:spPr>
          <a:xfrm>
            <a:off x="5994438" y="5086500"/>
            <a:ext cx="2902346" cy="935267"/>
          </a:xfrm>
          <a:prstGeom prst="rect">
            <a:avLst/>
          </a:prstGeom>
        </p:spPr>
      </p:pic>
    </p:spTree>
    <p:extLst>
      <p:ext uri="{BB962C8B-B14F-4D97-AF65-F5344CB8AC3E}">
        <p14:creationId xmlns:p14="http://schemas.microsoft.com/office/powerpoint/2010/main" val="3486245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93D8-9BCB-4491-D7B6-1814A217335D}"/>
              </a:ext>
            </a:extLst>
          </p:cNvPr>
          <p:cNvSpPr>
            <a:spLocks noGrp="1"/>
          </p:cNvSpPr>
          <p:nvPr>
            <p:ph type="title"/>
          </p:nvPr>
        </p:nvSpPr>
        <p:spPr/>
        <p:txBody>
          <a:bodyPr/>
          <a:lstStyle/>
          <a:p>
            <a:r>
              <a:rPr lang="en-US" dirty="0"/>
              <a:t>Type of work permit</a:t>
            </a:r>
          </a:p>
        </p:txBody>
      </p:sp>
      <p:pic>
        <p:nvPicPr>
          <p:cNvPr id="5" name="Picture 4">
            <a:extLst>
              <a:ext uri="{FF2B5EF4-FFF2-40B4-BE49-F238E27FC236}">
                <a16:creationId xmlns:a16="http://schemas.microsoft.com/office/drawing/2014/main" id="{3652C2DA-2265-E4C8-4138-C170A1614DBC}"/>
              </a:ext>
            </a:extLst>
          </p:cNvPr>
          <p:cNvPicPr>
            <a:picLocks noChangeAspect="1"/>
          </p:cNvPicPr>
          <p:nvPr/>
        </p:nvPicPr>
        <p:blipFill>
          <a:blip r:embed="rId2"/>
          <a:stretch>
            <a:fillRect/>
          </a:stretch>
        </p:blipFill>
        <p:spPr>
          <a:xfrm>
            <a:off x="1521415" y="1781088"/>
            <a:ext cx="6101170" cy="3961633"/>
          </a:xfrm>
          <a:prstGeom prst="rect">
            <a:avLst/>
          </a:prstGeom>
        </p:spPr>
      </p:pic>
    </p:spTree>
    <p:extLst>
      <p:ext uri="{BB962C8B-B14F-4D97-AF65-F5344CB8AC3E}">
        <p14:creationId xmlns:p14="http://schemas.microsoft.com/office/powerpoint/2010/main" val="1637737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4F282-8A55-97F4-452E-A719C1C54927}"/>
              </a:ext>
            </a:extLst>
          </p:cNvPr>
          <p:cNvSpPr>
            <a:spLocks noGrp="1"/>
          </p:cNvSpPr>
          <p:nvPr>
            <p:ph type="title"/>
          </p:nvPr>
        </p:nvSpPr>
        <p:spPr>
          <a:xfrm>
            <a:off x="1028019" y="4406537"/>
            <a:ext cx="7080026" cy="1088336"/>
          </a:xfrm>
        </p:spPr>
        <p:txBody>
          <a:bodyPr vert="horz" lIns="91440" tIns="45720" rIns="91440" bIns="45720" rtlCol="0" anchor="b">
            <a:normAutofit/>
          </a:bodyPr>
          <a:lstStyle/>
          <a:p>
            <a:r>
              <a:rPr lang="en-US" sz="4200"/>
              <a:t>Choose these options</a:t>
            </a:r>
          </a:p>
        </p:txBody>
      </p:sp>
      <p:pic>
        <p:nvPicPr>
          <p:cNvPr id="5" name="Picture 4">
            <a:extLst>
              <a:ext uri="{FF2B5EF4-FFF2-40B4-BE49-F238E27FC236}">
                <a16:creationId xmlns:a16="http://schemas.microsoft.com/office/drawing/2014/main" id="{A295809D-E2B0-B78A-8EB8-7DBE9AEDCDC4}"/>
              </a:ext>
            </a:extLst>
          </p:cNvPr>
          <p:cNvPicPr>
            <a:picLocks noChangeAspect="1"/>
          </p:cNvPicPr>
          <p:nvPr/>
        </p:nvPicPr>
        <p:blipFill>
          <a:blip r:embed="rId3"/>
          <a:stretch>
            <a:fillRect/>
          </a:stretch>
        </p:blipFill>
        <p:spPr>
          <a:xfrm>
            <a:off x="482503" y="1417331"/>
            <a:ext cx="8184084" cy="2475685"/>
          </a:xfrm>
          <a:prstGeom prst="rect">
            <a:avLst/>
          </a:prstGeom>
        </p:spPr>
      </p:pic>
    </p:spTree>
    <p:extLst>
      <p:ext uri="{BB962C8B-B14F-4D97-AF65-F5344CB8AC3E}">
        <p14:creationId xmlns:p14="http://schemas.microsoft.com/office/powerpoint/2010/main" val="208093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F7425E-AA8C-07B1-1BAE-628E970D92AF}"/>
              </a:ext>
            </a:extLst>
          </p:cNvPr>
          <p:cNvSpPr>
            <a:spLocks noGrp="1"/>
          </p:cNvSpPr>
          <p:nvPr>
            <p:ph type="title"/>
          </p:nvPr>
        </p:nvSpPr>
        <p:spPr/>
        <p:txBody>
          <a:bodyPr/>
          <a:lstStyle/>
          <a:p>
            <a:r>
              <a:rPr lang="en-US" dirty="0"/>
              <a:t>Congratulations!</a:t>
            </a:r>
          </a:p>
        </p:txBody>
      </p:sp>
      <p:sp>
        <p:nvSpPr>
          <p:cNvPr id="5" name="Text Placeholder 4">
            <a:extLst>
              <a:ext uri="{FF2B5EF4-FFF2-40B4-BE49-F238E27FC236}">
                <a16:creationId xmlns:a16="http://schemas.microsoft.com/office/drawing/2014/main" id="{03CF7AC5-A4A7-CAFF-0E83-BC4D98DBD95A}"/>
              </a:ext>
            </a:extLst>
          </p:cNvPr>
          <p:cNvSpPr>
            <a:spLocks noGrp="1"/>
          </p:cNvSpPr>
          <p:nvPr>
            <p:ph type="body" idx="1"/>
          </p:nvPr>
        </p:nvSpPr>
        <p:spPr/>
        <p:txBody>
          <a:bodyPr/>
          <a:lstStyle/>
          <a:p>
            <a:r>
              <a:rPr lang="en-US" dirty="0"/>
              <a:t>for having this brilliant learning opportunity</a:t>
            </a:r>
          </a:p>
        </p:txBody>
      </p:sp>
    </p:spTree>
    <p:extLst>
      <p:ext uri="{BB962C8B-B14F-4D97-AF65-F5344CB8AC3E}">
        <p14:creationId xmlns:p14="http://schemas.microsoft.com/office/powerpoint/2010/main" val="212163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93FC-7072-8E47-B6D7-C3BE89B0D316}"/>
              </a:ext>
            </a:extLst>
          </p:cNvPr>
          <p:cNvSpPr>
            <a:spLocks noGrp="1"/>
          </p:cNvSpPr>
          <p:nvPr>
            <p:ph type="title"/>
          </p:nvPr>
        </p:nvSpPr>
        <p:spPr>
          <a:xfrm>
            <a:off x="1031987" y="5145839"/>
            <a:ext cx="7080026" cy="1088336"/>
          </a:xfrm>
        </p:spPr>
        <p:txBody>
          <a:bodyPr vert="horz" lIns="91440" tIns="45720" rIns="91440" bIns="45720" rtlCol="0" anchor="b">
            <a:normAutofit/>
          </a:bodyPr>
          <a:lstStyle/>
          <a:p>
            <a:r>
              <a:rPr lang="en-US" sz="4200" dirty="0"/>
              <a:t>Choose these options</a:t>
            </a:r>
          </a:p>
        </p:txBody>
      </p:sp>
      <p:pic>
        <p:nvPicPr>
          <p:cNvPr id="5" name="Picture 4">
            <a:extLst>
              <a:ext uri="{FF2B5EF4-FFF2-40B4-BE49-F238E27FC236}">
                <a16:creationId xmlns:a16="http://schemas.microsoft.com/office/drawing/2014/main" id="{265D2CE1-5AF7-75A8-B061-D4313B79B128}"/>
              </a:ext>
            </a:extLst>
          </p:cNvPr>
          <p:cNvPicPr>
            <a:picLocks noChangeAspect="1"/>
          </p:cNvPicPr>
          <p:nvPr/>
        </p:nvPicPr>
        <p:blipFill>
          <a:blip r:embed="rId3"/>
          <a:stretch>
            <a:fillRect/>
          </a:stretch>
        </p:blipFill>
        <p:spPr>
          <a:xfrm>
            <a:off x="2271177" y="659234"/>
            <a:ext cx="4601646" cy="4486605"/>
          </a:xfrm>
          <a:prstGeom prst="rect">
            <a:avLst/>
          </a:prstGeom>
        </p:spPr>
      </p:pic>
    </p:spTree>
    <p:extLst>
      <p:ext uri="{BB962C8B-B14F-4D97-AF65-F5344CB8AC3E}">
        <p14:creationId xmlns:p14="http://schemas.microsoft.com/office/powerpoint/2010/main" val="3918428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EF46F-BD0C-BBF5-701E-9B6CF997BA9B}"/>
              </a:ext>
            </a:extLst>
          </p:cNvPr>
          <p:cNvSpPr>
            <a:spLocks noGrp="1"/>
          </p:cNvSpPr>
          <p:nvPr>
            <p:ph type="title"/>
          </p:nvPr>
        </p:nvSpPr>
        <p:spPr>
          <a:xfrm>
            <a:off x="1028019" y="4406537"/>
            <a:ext cx="7080026" cy="1088336"/>
          </a:xfrm>
        </p:spPr>
        <p:txBody>
          <a:bodyPr vert="horz" lIns="91440" tIns="45720" rIns="91440" bIns="45720" rtlCol="0" anchor="b">
            <a:normAutofit/>
          </a:bodyPr>
          <a:lstStyle/>
          <a:p>
            <a:pPr>
              <a:lnSpc>
                <a:spcPct val="90000"/>
              </a:lnSpc>
            </a:pPr>
            <a:r>
              <a:rPr lang="en-US" sz="3600"/>
              <a:t>Check the general eligibility requirements</a:t>
            </a:r>
          </a:p>
        </p:txBody>
      </p:sp>
      <p:pic>
        <p:nvPicPr>
          <p:cNvPr id="5" name="Picture 4">
            <a:extLst>
              <a:ext uri="{FF2B5EF4-FFF2-40B4-BE49-F238E27FC236}">
                <a16:creationId xmlns:a16="http://schemas.microsoft.com/office/drawing/2014/main" id="{B41710A1-C2B1-0F96-1A78-D0DD738724E8}"/>
              </a:ext>
            </a:extLst>
          </p:cNvPr>
          <p:cNvPicPr>
            <a:picLocks noChangeAspect="1"/>
          </p:cNvPicPr>
          <p:nvPr/>
        </p:nvPicPr>
        <p:blipFill>
          <a:blip r:embed="rId3"/>
          <a:stretch>
            <a:fillRect/>
          </a:stretch>
        </p:blipFill>
        <p:spPr>
          <a:xfrm>
            <a:off x="482503" y="2256201"/>
            <a:ext cx="8184084" cy="1636815"/>
          </a:xfrm>
          <a:prstGeom prst="rect">
            <a:avLst/>
          </a:prstGeom>
        </p:spPr>
      </p:pic>
    </p:spTree>
    <p:extLst>
      <p:ext uri="{BB962C8B-B14F-4D97-AF65-F5344CB8AC3E}">
        <p14:creationId xmlns:p14="http://schemas.microsoft.com/office/powerpoint/2010/main" val="3600355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AC970C-167A-AAB8-412E-3AA479C498DF}"/>
              </a:ext>
            </a:extLst>
          </p:cNvPr>
          <p:cNvPicPr>
            <a:picLocks noChangeAspect="1"/>
          </p:cNvPicPr>
          <p:nvPr/>
        </p:nvPicPr>
        <p:blipFill rotWithShape="1">
          <a:blip r:embed="rId2"/>
          <a:srcRect l="30513" t="14158" r="34145" b="5685"/>
          <a:stretch/>
        </p:blipFill>
        <p:spPr>
          <a:xfrm>
            <a:off x="2015231" y="186431"/>
            <a:ext cx="4829452" cy="6161102"/>
          </a:xfrm>
          <a:prstGeom prst="rect">
            <a:avLst/>
          </a:prstGeom>
        </p:spPr>
      </p:pic>
    </p:spTree>
    <p:extLst>
      <p:ext uri="{BB962C8B-B14F-4D97-AF65-F5344CB8AC3E}">
        <p14:creationId xmlns:p14="http://schemas.microsoft.com/office/powerpoint/2010/main" val="2622439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A570BB-C6A6-113A-EC03-FC40F4D983DB}"/>
              </a:ext>
            </a:extLst>
          </p:cNvPr>
          <p:cNvPicPr>
            <a:picLocks noChangeAspect="1"/>
          </p:cNvPicPr>
          <p:nvPr/>
        </p:nvPicPr>
        <p:blipFill rotWithShape="1">
          <a:blip r:embed="rId2"/>
          <a:srcRect l="34466" t="18544" r="38447" b="19148"/>
          <a:stretch/>
        </p:blipFill>
        <p:spPr>
          <a:xfrm>
            <a:off x="2095130" y="350501"/>
            <a:ext cx="4607511" cy="5961688"/>
          </a:xfrm>
          <a:prstGeom prst="rect">
            <a:avLst/>
          </a:prstGeom>
        </p:spPr>
      </p:pic>
    </p:spTree>
    <p:extLst>
      <p:ext uri="{BB962C8B-B14F-4D97-AF65-F5344CB8AC3E}">
        <p14:creationId xmlns:p14="http://schemas.microsoft.com/office/powerpoint/2010/main" val="1972679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A5AA2-4DFD-72D7-925D-855B1957C217}"/>
              </a:ext>
            </a:extLst>
          </p:cNvPr>
          <p:cNvPicPr>
            <a:picLocks noChangeAspect="1"/>
          </p:cNvPicPr>
          <p:nvPr/>
        </p:nvPicPr>
        <p:blipFill rotWithShape="1">
          <a:blip r:embed="rId2">
            <a:extLst>
              <a:ext uri="{28A0092B-C50C-407E-A947-70E740481C1C}">
                <a14:useLocalDpi xmlns:a14="http://schemas.microsoft.com/office/drawing/2010/main" val="0"/>
              </a:ext>
            </a:extLst>
          </a:blip>
          <a:srcRect l="34563" t="26138" r="38447" b="12244"/>
          <a:stretch/>
        </p:blipFill>
        <p:spPr>
          <a:xfrm>
            <a:off x="1731146" y="76323"/>
            <a:ext cx="5104660" cy="6555263"/>
          </a:xfrm>
          <a:prstGeom prst="rect">
            <a:avLst/>
          </a:prstGeom>
        </p:spPr>
      </p:pic>
    </p:spTree>
    <p:extLst>
      <p:ext uri="{BB962C8B-B14F-4D97-AF65-F5344CB8AC3E}">
        <p14:creationId xmlns:p14="http://schemas.microsoft.com/office/powerpoint/2010/main" val="3602190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CDF3C3B-CDB4-2948-1550-E5E4095597A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4554" t="25568" r="38135" b="12758"/>
          <a:stretch/>
        </p:blipFill>
        <p:spPr>
          <a:xfrm>
            <a:off x="1686757" y="190509"/>
            <a:ext cx="4958839" cy="6299068"/>
          </a:xfrm>
        </p:spPr>
      </p:pic>
    </p:spTree>
    <p:extLst>
      <p:ext uri="{BB962C8B-B14F-4D97-AF65-F5344CB8AC3E}">
        <p14:creationId xmlns:p14="http://schemas.microsoft.com/office/powerpoint/2010/main" val="352981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A5AD-D248-0537-0446-73553C268B2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FDC2899-A72C-C66A-9A40-11002CB49F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4185" t="32786" r="37766" b="30035"/>
          <a:stretch/>
        </p:blipFill>
        <p:spPr>
          <a:xfrm>
            <a:off x="1114593" y="741516"/>
            <a:ext cx="6906827" cy="5149829"/>
          </a:xfrm>
        </p:spPr>
      </p:pic>
    </p:spTree>
    <p:extLst>
      <p:ext uri="{BB962C8B-B14F-4D97-AF65-F5344CB8AC3E}">
        <p14:creationId xmlns:p14="http://schemas.microsoft.com/office/powerpoint/2010/main" val="968825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63DCB1-0101-5BF2-5DFD-302FF121B02E}"/>
              </a:ext>
            </a:extLst>
          </p:cNvPr>
          <p:cNvSpPr>
            <a:spLocks noGrp="1"/>
          </p:cNvSpPr>
          <p:nvPr>
            <p:ph type="title"/>
          </p:nvPr>
        </p:nvSpPr>
        <p:spPr>
          <a:xfrm>
            <a:off x="625509" y="1115568"/>
            <a:ext cx="2615712" cy="4626864"/>
          </a:xfrm>
        </p:spPr>
        <p:txBody>
          <a:bodyPr>
            <a:normAutofit/>
          </a:bodyPr>
          <a:lstStyle/>
          <a:p>
            <a:pPr algn="l"/>
            <a:r>
              <a:rPr lang="en-US" sz="3100"/>
              <a:t>Biometrics</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953"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7548114-92F4-23EC-BB94-1A1E24A7E784}"/>
              </a:ext>
            </a:extLst>
          </p:cNvPr>
          <p:cNvSpPr>
            <a:spLocks noGrp="1"/>
          </p:cNvSpPr>
          <p:nvPr>
            <p:ph idx="1"/>
          </p:nvPr>
        </p:nvSpPr>
        <p:spPr>
          <a:xfrm>
            <a:off x="3829048" y="1115568"/>
            <a:ext cx="4684014" cy="4626864"/>
          </a:xfrm>
        </p:spPr>
        <p:txBody>
          <a:bodyPr anchor="ctr">
            <a:normAutofit/>
          </a:bodyPr>
          <a:lstStyle/>
          <a:p>
            <a:r>
              <a:rPr lang="en-US" dirty="0"/>
              <a:t>After creating your account, you will have to schedule and appointment with your nearest IRCC center to provide your biometric records.</a:t>
            </a:r>
          </a:p>
        </p:txBody>
      </p:sp>
    </p:spTree>
    <p:extLst>
      <p:ext uri="{BB962C8B-B14F-4D97-AF65-F5344CB8AC3E}">
        <p14:creationId xmlns:p14="http://schemas.microsoft.com/office/powerpoint/2010/main" val="3789570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3A23E-8EF6-6A61-18E9-1240DE1A0315}"/>
              </a:ext>
            </a:extLst>
          </p:cNvPr>
          <p:cNvSpPr>
            <a:spLocks noGrp="1"/>
          </p:cNvSpPr>
          <p:nvPr>
            <p:ph type="title"/>
          </p:nvPr>
        </p:nvSpPr>
        <p:spPr/>
        <p:txBody>
          <a:bodyPr/>
          <a:lstStyle/>
          <a:p>
            <a:r>
              <a:rPr lang="en-US"/>
              <a:t>Application</a:t>
            </a:r>
            <a:endParaRPr lang="en-US" dirty="0"/>
          </a:p>
        </p:txBody>
      </p:sp>
      <p:sp>
        <p:nvSpPr>
          <p:cNvPr id="3" name="Content Placeholder 2">
            <a:extLst>
              <a:ext uri="{FF2B5EF4-FFF2-40B4-BE49-F238E27FC236}">
                <a16:creationId xmlns:a16="http://schemas.microsoft.com/office/drawing/2014/main" id="{B96161D4-9B0A-9BAB-C25F-B311C70AFE43}"/>
              </a:ext>
            </a:extLst>
          </p:cNvPr>
          <p:cNvSpPr>
            <a:spLocks noGrp="1"/>
          </p:cNvSpPr>
          <p:nvPr>
            <p:ph idx="1"/>
          </p:nvPr>
        </p:nvSpPr>
        <p:spPr/>
        <p:txBody>
          <a:bodyPr/>
          <a:lstStyle/>
          <a:p>
            <a:r>
              <a:rPr lang="en-US"/>
              <a:t>From your GCKey account, fill in the application form</a:t>
            </a:r>
            <a:endParaRPr lang="en-US" dirty="0"/>
          </a:p>
        </p:txBody>
      </p:sp>
      <p:pic>
        <p:nvPicPr>
          <p:cNvPr id="5" name="Picture 4">
            <a:extLst>
              <a:ext uri="{FF2B5EF4-FFF2-40B4-BE49-F238E27FC236}">
                <a16:creationId xmlns:a16="http://schemas.microsoft.com/office/drawing/2014/main" id="{D7FA9FC6-0D5A-B699-F064-D92836F5030B}"/>
              </a:ext>
            </a:extLst>
          </p:cNvPr>
          <p:cNvPicPr>
            <a:picLocks noChangeAspect="1"/>
          </p:cNvPicPr>
          <p:nvPr/>
        </p:nvPicPr>
        <p:blipFill>
          <a:blip r:embed="rId2"/>
          <a:stretch>
            <a:fillRect/>
          </a:stretch>
        </p:blipFill>
        <p:spPr>
          <a:xfrm>
            <a:off x="693332" y="2516968"/>
            <a:ext cx="7352372" cy="2545549"/>
          </a:xfrm>
          <a:prstGeom prst="rect">
            <a:avLst/>
          </a:prstGeom>
        </p:spPr>
      </p:pic>
      <p:pic>
        <p:nvPicPr>
          <p:cNvPr id="7" name="Picture 6">
            <a:extLst>
              <a:ext uri="{FF2B5EF4-FFF2-40B4-BE49-F238E27FC236}">
                <a16:creationId xmlns:a16="http://schemas.microsoft.com/office/drawing/2014/main" id="{E4FB8039-E27C-60C5-4AE1-705EF1D81F36}"/>
              </a:ext>
            </a:extLst>
          </p:cNvPr>
          <p:cNvPicPr>
            <a:picLocks noChangeAspect="1"/>
          </p:cNvPicPr>
          <p:nvPr/>
        </p:nvPicPr>
        <p:blipFill>
          <a:blip r:embed="rId3"/>
          <a:stretch>
            <a:fillRect/>
          </a:stretch>
        </p:blipFill>
        <p:spPr>
          <a:xfrm>
            <a:off x="685346" y="5138717"/>
            <a:ext cx="5738448" cy="1356667"/>
          </a:xfrm>
          <a:prstGeom prst="rect">
            <a:avLst/>
          </a:prstGeom>
        </p:spPr>
      </p:pic>
    </p:spTree>
    <p:extLst>
      <p:ext uri="{BB962C8B-B14F-4D97-AF65-F5344CB8AC3E}">
        <p14:creationId xmlns:p14="http://schemas.microsoft.com/office/powerpoint/2010/main" val="785085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A7B7E-5180-2551-D053-E50D5473203E}"/>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9101063D-5C6A-158C-E2FF-4DF5CADDFE72}"/>
              </a:ext>
            </a:extLst>
          </p:cNvPr>
          <p:cNvSpPr>
            <a:spLocks noGrp="1"/>
          </p:cNvSpPr>
          <p:nvPr>
            <p:ph idx="1"/>
          </p:nvPr>
        </p:nvSpPr>
        <p:spPr/>
        <p:txBody>
          <a:bodyPr/>
          <a:lstStyle/>
          <a:p>
            <a:r>
              <a:rPr lang="en-US" dirty="0"/>
              <a:t>The details of workplace are as follows:</a:t>
            </a:r>
          </a:p>
        </p:txBody>
      </p:sp>
      <p:pic>
        <p:nvPicPr>
          <p:cNvPr id="6" name="Picture 5">
            <a:extLst>
              <a:ext uri="{FF2B5EF4-FFF2-40B4-BE49-F238E27FC236}">
                <a16:creationId xmlns:a16="http://schemas.microsoft.com/office/drawing/2014/main" id="{3592CFA1-12A9-95BB-EC5B-E509BE32AFB8}"/>
              </a:ext>
            </a:extLst>
          </p:cNvPr>
          <p:cNvPicPr>
            <a:picLocks noChangeAspect="1"/>
          </p:cNvPicPr>
          <p:nvPr/>
        </p:nvPicPr>
        <p:blipFill rotWithShape="1">
          <a:blip r:embed="rId2"/>
          <a:srcRect l="29903" t="24412" r="12718" b="30194"/>
          <a:stretch/>
        </p:blipFill>
        <p:spPr>
          <a:xfrm>
            <a:off x="782182" y="2346665"/>
            <a:ext cx="7740381" cy="3444536"/>
          </a:xfrm>
          <a:prstGeom prst="rect">
            <a:avLst/>
          </a:prstGeom>
        </p:spPr>
      </p:pic>
    </p:spTree>
    <p:extLst>
      <p:ext uri="{BB962C8B-B14F-4D97-AF65-F5344CB8AC3E}">
        <p14:creationId xmlns:p14="http://schemas.microsoft.com/office/powerpoint/2010/main" val="2312181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B77F-6D9C-726F-3771-6FCF1FAE2A05}"/>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95801691-607A-7C09-0DDB-4861831F43C7}"/>
              </a:ext>
            </a:extLst>
          </p:cNvPr>
          <p:cNvSpPr>
            <a:spLocks noGrp="1"/>
          </p:cNvSpPr>
          <p:nvPr>
            <p:ph idx="1"/>
          </p:nvPr>
        </p:nvSpPr>
        <p:spPr/>
        <p:txBody>
          <a:bodyPr>
            <a:normAutofit lnSpcReduction="10000"/>
          </a:bodyPr>
          <a:lstStyle/>
          <a:p>
            <a:r>
              <a:rPr lang="en-US" dirty="0"/>
              <a:t>Introduction to ITI, Toronto and affiliated institutions</a:t>
            </a:r>
          </a:p>
          <a:p>
            <a:r>
              <a:rPr lang="en-US" dirty="0"/>
              <a:t>Applying for work permit</a:t>
            </a:r>
          </a:p>
          <a:p>
            <a:r>
              <a:rPr lang="en-US" dirty="0"/>
              <a:t>Registration with University of Toronto (U of T)</a:t>
            </a:r>
          </a:p>
          <a:p>
            <a:r>
              <a:rPr lang="en-US" dirty="0"/>
              <a:t>Registration with Royal College of Dental Surgeons of Ontario (RCDSO)</a:t>
            </a:r>
          </a:p>
          <a:p>
            <a:r>
              <a:rPr lang="en-US" dirty="0"/>
              <a:t>Registration with SickKids Hospital</a:t>
            </a:r>
          </a:p>
          <a:p>
            <a:r>
              <a:rPr lang="en-US" dirty="0"/>
              <a:t>Registration with Research Ethics Board (REB)</a:t>
            </a:r>
          </a:p>
          <a:p>
            <a:r>
              <a:rPr lang="en-US" dirty="0"/>
              <a:t>Registration with ITI Toronto Study Club</a:t>
            </a:r>
          </a:p>
          <a:p>
            <a:r>
              <a:rPr lang="en-US" dirty="0"/>
              <a:t>Your arrival in Toronto</a:t>
            </a:r>
          </a:p>
          <a:p>
            <a:endParaRPr lang="en-US" dirty="0"/>
          </a:p>
        </p:txBody>
      </p:sp>
    </p:spTree>
    <p:extLst>
      <p:ext uri="{BB962C8B-B14F-4D97-AF65-F5344CB8AC3E}">
        <p14:creationId xmlns:p14="http://schemas.microsoft.com/office/powerpoint/2010/main" val="3779574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B658C-F252-6D7C-A6B3-E165610C240A}"/>
              </a:ext>
            </a:extLst>
          </p:cNvPr>
          <p:cNvSpPr>
            <a:spLocks noGrp="1"/>
          </p:cNvSpPr>
          <p:nvPr>
            <p:ph type="title"/>
          </p:nvPr>
        </p:nvSpPr>
        <p:spPr>
          <a:xfrm>
            <a:off x="3859620" y="609600"/>
            <a:ext cx="4483554" cy="970450"/>
          </a:xfrm>
        </p:spPr>
        <p:txBody>
          <a:bodyPr>
            <a:normAutofit fontScale="90000"/>
          </a:bodyPr>
          <a:lstStyle/>
          <a:p>
            <a:pPr>
              <a:lnSpc>
                <a:spcPct val="90000"/>
              </a:lnSpc>
            </a:pPr>
            <a:r>
              <a:rPr lang="en-US" sz="3400"/>
              <a:t>Document Summary</a:t>
            </a:r>
          </a:p>
        </p:txBody>
      </p:sp>
      <p:pic>
        <p:nvPicPr>
          <p:cNvPr id="5" name="Picture 4" descr="Pen placed on top of a signature line">
            <a:extLst>
              <a:ext uri="{FF2B5EF4-FFF2-40B4-BE49-F238E27FC236}">
                <a16:creationId xmlns:a16="http://schemas.microsoft.com/office/drawing/2014/main" id="{630B1136-5550-36C5-42F7-44FAD7BBF9F2}"/>
              </a:ext>
            </a:extLst>
          </p:cNvPr>
          <p:cNvPicPr>
            <a:picLocks noChangeAspect="1"/>
          </p:cNvPicPr>
          <p:nvPr/>
        </p:nvPicPr>
        <p:blipFill rotWithShape="1">
          <a:blip r:embed="rId3"/>
          <a:srcRect l="58261" r="8366" b="-2"/>
          <a:stretch/>
        </p:blipFill>
        <p:spPr>
          <a:xfrm>
            <a:off x="-7986" y="1"/>
            <a:ext cx="3428736" cy="6858000"/>
          </a:xfrm>
          <a:prstGeom prst="rect">
            <a:avLst/>
          </a:prstGeom>
        </p:spPr>
      </p:pic>
      <p:sp>
        <p:nvSpPr>
          <p:cNvPr id="3" name="Content Placeholder 2">
            <a:extLst>
              <a:ext uri="{FF2B5EF4-FFF2-40B4-BE49-F238E27FC236}">
                <a16:creationId xmlns:a16="http://schemas.microsoft.com/office/drawing/2014/main" id="{C36B088A-75E3-364C-C6CA-1AA738B6738F}"/>
              </a:ext>
            </a:extLst>
          </p:cNvPr>
          <p:cNvSpPr>
            <a:spLocks noGrp="1"/>
          </p:cNvSpPr>
          <p:nvPr>
            <p:ph idx="1"/>
          </p:nvPr>
        </p:nvSpPr>
        <p:spPr>
          <a:xfrm>
            <a:off x="3859620" y="2227635"/>
            <a:ext cx="4483554" cy="3866048"/>
          </a:xfrm>
        </p:spPr>
        <p:txBody>
          <a:bodyPr anchor="ctr">
            <a:normAutofit/>
          </a:bodyPr>
          <a:lstStyle/>
          <a:p>
            <a:pPr>
              <a:lnSpc>
                <a:spcPct val="90000"/>
              </a:lnSpc>
              <a:buClr>
                <a:srgbClr val="F2AE4F"/>
              </a:buClr>
            </a:pPr>
            <a:r>
              <a:rPr lang="en-US" sz="1300" dirty="0"/>
              <a:t>Employment reference letter (by HB)</a:t>
            </a:r>
          </a:p>
          <a:p>
            <a:pPr>
              <a:lnSpc>
                <a:spcPct val="90000"/>
              </a:lnSpc>
              <a:buClr>
                <a:srgbClr val="F2AE4F"/>
              </a:buClr>
            </a:pPr>
            <a:r>
              <a:rPr lang="en-US" sz="1300" dirty="0"/>
              <a:t>Employment records (by HB)</a:t>
            </a:r>
          </a:p>
          <a:p>
            <a:pPr>
              <a:lnSpc>
                <a:spcPct val="90000"/>
              </a:lnSpc>
              <a:buClr>
                <a:srgbClr val="F2AE4F"/>
              </a:buClr>
            </a:pPr>
            <a:r>
              <a:rPr lang="en-US" sz="1300" dirty="0"/>
              <a:t>Letter from current employer (by HB)</a:t>
            </a:r>
          </a:p>
          <a:p>
            <a:pPr>
              <a:lnSpc>
                <a:spcPct val="90000"/>
              </a:lnSpc>
              <a:buClr>
                <a:srgbClr val="F2AE4F"/>
              </a:buClr>
            </a:pPr>
            <a:r>
              <a:rPr lang="en-US" sz="1300" dirty="0"/>
              <a:t>Employment contract (by HB + ITI)</a:t>
            </a:r>
          </a:p>
          <a:p>
            <a:pPr>
              <a:lnSpc>
                <a:spcPct val="90000"/>
              </a:lnSpc>
              <a:buClr>
                <a:srgbClr val="F2AE4F"/>
              </a:buClr>
            </a:pPr>
            <a:r>
              <a:rPr lang="en-US" sz="1300" dirty="0"/>
              <a:t>Passport</a:t>
            </a:r>
          </a:p>
          <a:p>
            <a:pPr>
              <a:lnSpc>
                <a:spcPct val="90000"/>
              </a:lnSpc>
              <a:buClr>
                <a:srgbClr val="F2AE4F"/>
              </a:buClr>
            </a:pPr>
            <a:r>
              <a:rPr lang="en-US" sz="1300" dirty="0"/>
              <a:t>Education (Degree/ Diploma)</a:t>
            </a:r>
          </a:p>
          <a:p>
            <a:pPr>
              <a:lnSpc>
                <a:spcPct val="90000"/>
              </a:lnSpc>
              <a:buClr>
                <a:srgbClr val="F2AE4F"/>
              </a:buClr>
            </a:pPr>
            <a:r>
              <a:rPr lang="en-US" sz="1300" dirty="0"/>
              <a:t>Digital photo</a:t>
            </a:r>
          </a:p>
          <a:p>
            <a:pPr>
              <a:lnSpc>
                <a:spcPct val="90000"/>
              </a:lnSpc>
              <a:buClr>
                <a:srgbClr val="F2AE4F"/>
              </a:buClr>
            </a:pPr>
            <a:r>
              <a:rPr lang="en-US" sz="1300" dirty="0"/>
              <a:t>CV</a:t>
            </a:r>
          </a:p>
          <a:p>
            <a:pPr>
              <a:lnSpc>
                <a:spcPct val="90000"/>
              </a:lnSpc>
              <a:buClr>
                <a:srgbClr val="F2AE4F"/>
              </a:buClr>
            </a:pPr>
            <a:r>
              <a:rPr lang="en-US" sz="1300" dirty="0"/>
              <a:t>Medical assessment (?)</a:t>
            </a:r>
          </a:p>
          <a:p>
            <a:pPr>
              <a:lnSpc>
                <a:spcPct val="90000"/>
              </a:lnSpc>
              <a:buClr>
                <a:srgbClr val="F2AE4F"/>
              </a:buClr>
            </a:pPr>
            <a:r>
              <a:rPr lang="en-US" sz="1300" dirty="0"/>
              <a:t>Family form</a:t>
            </a:r>
          </a:p>
          <a:p>
            <a:pPr>
              <a:lnSpc>
                <a:spcPct val="90000"/>
              </a:lnSpc>
              <a:buClr>
                <a:srgbClr val="F2AE4F"/>
              </a:buClr>
            </a:pPr>
            <a:r>
              <a:rPr lang="en-US" sz="1300" dirty="0"/>
              <a:t>Proof that you meet the requirements of the job being offered (RCDSO)</a:t>
            </a:r>
          </a:p>
          <a:p>
            <a:pPr>
              <a:lnSpc>
                <a:spcPct val="90000"/>
              </a:lnSpc>
              <a:buClr>
                <a:srgbClr val="F2AE4F"/>
              </a:buClr>
            </a:pPr>
            <a:r>
              <a:rPr lang="en-US" sz="1300" dirty="0"/>
              <a:t>LMIA Exempt (by HB)</a:t>
            </a:r>
          </a:p>
          <a:p>
            <a:pPr>
              <a:lnSpc>
                <a:spcPct val="90000"/>
              </a:lnSpc>
              <a:buClr>
                <a:srgbClr val="F2AE4F"/>
              </a:buClr>
            </a:pPr>
            <a:endParaRPr lang="en-US" sz="1300" dirty="0"/>
          </a:p>
          <a:p>
            <a:pPr>
              <a:lnSpc>
                <a:spcPct val="90000"/>
              </a:lnSpc>
              <a:buClr>
                <a:srgbClr val="F2AE4F"/>
              </a:buClr>
            </a:pPr>
            <a:endParaRPr lang="en-US" sz="1300" dirty="0"/>
          </a:p>
          <a:p>
            <a:pPr>
              <a:lnSpc>
                <a:spcPct val="90000"/>
              </a:lnSpc>
              <a:buClr>
                <a:srgbClr val="F2AE4F"/>
              </a:buClr>
            </a:pPr>
            <a:endParaRPr lang="en-US" sz="1300" dirty="0"/>
          </a:p>
        </p:txBody>
      </p:sp>
      <p:pic>
        <p:nvPicPr>
          <p:cNvPr id="9" name="Picture 8">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986" y="1"/>
            <a:ext cx="3517898" cy="6858000"/>
          </a:xfrm>
          <a:prstGeom prst="rect">
            <a:avLst/>
          </a:prstGeom>
        </p:spPr>
      </p:pic>
    </p:spTree>
    <p:extLst>
      <p:ext uri="{BB962C8B-B14F-4D97-AF65-F5344CB8AC3E}">
        <p14:creationId xmlns:p14="http://schemas.microsoft.com/office/powerpoint/2010/main" val="726423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33649-E2CE-8395-AA7E-35D18EE760C6}"/>
              </a:ext>
            </a:extLst>
          </p:cNvPr>
          <p:cNvSpPr>
            <a:spLocks noGrp="1"/>
          </p:cNvSpPr>
          <p:nvPr>
            <p:ph type="title"/>
          </p:nvPr>
        </p:nvSpPr>
        <p:spPr/>
        <p:txBody>
          <a:bodyPr>
            <a:normAutofit fontScale="90000"/>
          </a:bodyPr>
          <a:lstStyle/>
          <a:p>
            <a:r>
              <a:rPr lang="en-US" dirty="0"/>
              <a:t>Letter from current employer</a:t>
            </a:r>
          </a:p>
        </p:txBody>
      </p:sp>
      <p:sp>
        <p:nvSpPr>
          <p:cNvPr id="3" name="Content Placeholder 2">
            <a:extLst>
              <a:ext uri="{FF2B5EF4-FFF2-40B4-BE49-F238E27FC236}">
                <a16:creationId xmlns:a16="http://schemas.microsoft.com/office/drawing/2014/main" id="{BB8B58A7-7F18-743A-574C-CF0E97C5C76A}"/>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B79D861C-1B96-6C54-D809-C56172EA1E9B}"/>
              </a:ext>
            </a:extLst>
          </p:cNvPr>
          <p:cNvPicPr>
            <a:picLocks noChangeAspect="1"/>
          </p:cNvPicPr>
          <p:nvPr/>
        </p:nvPicPr>
        <p:blipFill>
          <a:blip r:embed="rId2"/>
          <a:stretch>
            <a:fillRect/>
          </a:stretch>
        </p:blipFill>
        <p:spPr>
          <a:xfrm>
            <a:off x="1054904" y="1759939"/>
            <a:ext cx="3006317" cy="2520000"/>
          </a:xfrm>
          <a:prstGeom prst="rect">
            <a:avLst/>
          </a:prstGeom>
        </p:spPr>
      </p:pic>
      <p:pic>
        <p:nvPicPr>
          <p:cNvPr id="9" name="Picture 8">
            <a:extLst>
              <a:ext uri="{FF2B5EF4-FFF2-40B4-BE49-F238E27FC236}">
                <a16:creationId xmlns:a16="http://schemas.microsoft.com/office/drawing/2014/main" id="{93A46075-E5D6-E694-3293-79A959BFB260}"/>
              </a:ext>
            </a:extLst>
          </p:cNvPr>
          <p:cNvPicPr>
            <a:picLocks noChangeAspect="1"/>
          </p:cNvPicPr>
          <p:nvPr/>
        </p:nvPicPr>
        <p:blipFill>
          <a:blip r:embed="rId3"/>
          <a:stretch>
            <a:fillRect/>
          </a:stretch>
        </p:blipFill>
        <p:spPr>
          <a:xfrm>
            <a:off x="2290382" y="4432339"/>
            <a:ext cx="4101127" cy="1511262"/>
          </a:xfrm>
          <a:prstGeom prst="rect">
            <a:avLst/>
          </a:prstGeom>
        </p:spPr>
      </p:pic>
      <p:pic>
        <p:nvPicPr>
          <p:cNvPr id="13" name="Picture 12">
            <a:extLst>
              <a:ext uri="{FF2B5EF4-FFF2-40B4-BE49-F238E27FC236}">
                <a16:creationId xmlns:a16="http://schemas.microsoft.com/office/drawing/2014/main" id="{905F4DD5-D8FC-9E49-63CA-E963DE5C0C72}"/>
              </a:ext>
            </a:extLst>
          </p:cNvPr>
          <p:cNvPicPr>
            <a:picLocks noChangeAspect="1"/>
          </p:cNvPicPr>
          <p:nvPr/>
        </p:nvPicPr>
        <p:blipFill>
          <a:blip r:embed="rId4"/>
          <a:stretch>
            <a:fillRect/>
          </a:stretch>
        </p:blipFill>
        <p:spPr>
          <a:xfrm>
            <a:off x="4165558" y="1720450"/>
            <a:ext cx="4180773" cy="2546414"/>
          </a:xfrm>
          <a:prstGeom prst="rect">
            <a:avLst/>
          </a:prstGeom>
        </p:spPr>
      </p:pic>
    </p:spTree>
    <p:extLst>
      <p:ext uri="{BB962C8B-B14F-4D97-AF65-F5344CB8AC3E}">
        <p14:creationId xmlns:p14="http://schemas.microsoft.com/office/powerpoint/2010/main" val="595728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33649-E2CE-8395-AA7E-35D18EE760C6}"/>
              </a:ext>
            </a:extLst>
          </p:cNvPr>
          <p:cNvSpPr>
            <a:spLocks noGrp="1"/>
          </p:cNvSpPr>
          <p:nvPr>
            <p:ph type="title"/>
          </p:nvPr>
        </p:nvSpPr>
        <p:spPr/>
        <p:txBody>
          <a:bodyPr>
            <a:normAutofit fontScale="90000"/>
          </a:bodyPr>
          <a:lstStyle/>
          <a:p>
            <a:r>
              <a:rPr lang="en-US" dirty="0"/>
              <a:t>Letter from current employer</a:t>
            </a:r>
          </a:p>
        </p:txBody>
      </p:sp>
      <p:sp>
        <p:nvSpPr>
          <p:cNvPr id="4" name="Content Placeholder 3">
            <a:extLst>
              <a:ext uri="{FF2B5EF4-FFF2-40B4-BE49-F238E27FC236}">
                <a16:creationId xmlns:a16="http://schemas.microsoft.com/office/drawing/2014/main" id="{22D9F849-773C-3706-9A4A-03A9E00E77F5}"/>
              </a:ext>
            </a:extLst>
          </p:cNvPr>
          <p:cNvSpPr>
            <a:spLocks noGrp="1"/>
          </p:cNvSpPr>
          <p:nvPr>
            <p:ph sz="half" idx="1"/>
          </p:nvPr>
        </p:nvSpPr>
        <p:spPr/>
        <p:txBody>
          <a:bodyPr/>
          <a:lstStyle/>
          <a:p>
            <a:r>
              <a:rPr lang="en-US" dirty="0"/>
              <a:t>This is the letter to be uploaded.</a:t>
            </a:r>
          </a:p>
          <a:p>
            <a:r>
              <a:rPr lang="en-US" dirty="0"/>
              <a:t>This letter will be provided by Dr. Carmichael.</a:t>
            </a:r>
          </a:p>
        </p:txBody>
      </p:sp>
      <p:sp>
        <p:nvSpPr>
          <p:cNvPr id="6" name="Content Placeholder 5">
            <a:extLst>
              <a:ext uri="{FF2B5EF4-FFF2-40B4-BE49-F238E27FC236}">
                <a16:creationId xmlns:a16="http://schemas.microsoft.com/office/drawing/2014/main" id="{FE985A4B-6235-C367-50C5-46E77128C926}"/>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25EEDE12-522C-26EF-FD50-1E355733DFE6}"/>
              </a:ext>
            </a:extLst>
          </p:cNvPr>
          <p:cNvPicPr>
            <a:picLocks noChangeAspect="1"/>
          </p:cNvPicPr>
          <p:nvPr/>
        </p:nvPicPr>
        <p:blipFill rotWithShape="1">
          <a:blip r:embed="rId2"/>
          <a:srcRect l="29903" t="16691" r="33689" b="8341"/>
          <a:stretch/>
        </p:blipFill>
        <p:spPr>
          <a:xfrm>
            <a:off x="4689915" y="1815154"/>
            <a:ext cx="3564374" cy="4128448"/>
          </a:xfrm>
          <a:prstGeom prst="rect">
            <a:avLst/>
          </a:prstGeom>
        </p:spPr>
      </p:pic>
    </p:spTree>
    <p:extLst>
      <p:ext uri="{BB962C8B-B14F-4D97-AF65-F5344CB8AC3E}">
        <p14:creationId xmlns:p14="http://schemas.microsoft.com/office/powerpoint/2010/main" val="1469573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8DE4E-28BD-3C2E-DA82-EC800FC2115C}"/>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42CC414E-1DCC-C19B-8BEC-D54D2629457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526E296-7444-DAE4-0038-1EF4684CED31}"/>
              </a:ext>
            </a:extLst>
          </p:cNvPr>
          <p:cNvPicPr>
            <a:picLocks noChangeAspect="1"/>
          </p:cNvPicPr>
          <p:nvPr/>
        </p:nvPicPr>
        <p:blipFill>
          <a:blip r:embed="rId2"/>
          <a:stretch>
            <a:fillRect/>
          </a:stretch>
        </p:blipFill>
        <p:spPr>
          <a:xfrm>
            <a:off x="2104832" y="1580050"/>
            <a:ext cx="4926350" cy="5085967"/>
          </a:xfrm>
          <a:prstGeom prst="rect">
            <a:avLst/>
          </a:prstGeom>
        </p:spPr>
      </p:pic>
    </p:spTree>
    <p:extLst>
      <p:ext uri="{BB962C8B-B14F-4D97-AF65-F5344CB8AC3E}">
        <p14:creationId xmlns:p14="http://schemas.microsoft.com/office/powerpoint/2010/main" val="1641995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F36658-1B4E-8AFE-AD4E-B07B44AD26E0}"/>
              </a:ext>
            </a:extLst>
          </p:cNvPr>
          <p:cNvSpPr>
            <a:spLocks noGrp="1"/>
          </p:cNvSpPr>
          <p:nvPr>
            <p:ph type="title"/>
          </p:nvPr>
        </p:nvSpPr>
        <p:spPr>
          <a:xfrm>
            <a:off x="3959604" y="609600"/>
            <a:ext cx="4383569" cy="970450"/>
          </a:xfrm>
        </p:spPr>
        <p:txBody>
          <a:bodyPr vert="horz" lIns="91440" tIns="45720" rIns="91440" bIns="45720" rtlCol="0" anchor="ctr">
            <a:normAutofit/>
          </a:bodyPr>
          <a:lstStyle/>
          <a:p>
            <a:r>
              <a:rPr lang="en-US" dirty="0"/>
              <a:t>Application</a:t>
            </a:r>
          </a:p>
        </p:txBody>
      </p:sp>
      <p:pic>
        <p:nvPicPr>
          <p:cNvPr id="12" name="Picture 11">
            <a:extLst>
              <a:ext uri="{FF2B5EF4-FFF2-40B4-BE49-F238E27FC236}">
                <a16:creationId xmlns:a16="http://schemas.microsoft.com/office/drawing/2014/main" id="{5405F23C-C82E-4181-95EA-321F3D891A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987" y="1"/>
            <a:ext cx="3725022" cy="6858000"/>
          </a:xfrm>
          <a:prstGeom prst="rect">
            <a:avLst/>
          </a:prstGeom>
        </p:spPr>
      </p:pic>
      <p:sp>
        <p:nvSpPr>
          <p:cNvPr id="7" name="Content Placeholder 6">
            <a:extLst>
              <a:ext uri="{FF2B5EF4-FFF2-40B4-BE49-F238E27FC236}">
                <a16:creationId xmlns:a16="http://schemas.microsoft.com/office/drawing/2014/main" id="{89BD4DCC-D488-3305-83D8-E870C35C57EB}"/>
              </a:ext>
            </a:extLst>
          </p:cNvPr>
          <p:cNvSpPr>
            <a:spLocks noGrp="1"/>
          </p:cNvSpPr>
          <p:nvPr>
            <p:ph sz="half" idx="2"/>
          </p:nvPr>
        </p:nvSpPr>
        <p:spPr>
          <a:xfrm>
            <a:off x="3959604" y="1828801"/>
            <a:ext cx="4383570" cy="3866048"/>
          </a:xfrm>
        </p:spPr>
        <p:txBody>
          <a:bodyPr vert="horz" lIns="91440" tIns="45720" rIns="91440" bIns="45720" rtlCol="0" anchor="ctr">
            <a:normAutofit/>
          </a:bodyPr>
          <a:lstStyle/>
          <a:p>
            <a:pPr>
              <a:buClr>
                <a:srgbClr val="F7FA87"/>
              </a:buClr>
            </a:pPr>
            <a:r>
              <a:rPr lang="en-US" dirty="0"/>
              <a:t>You can also attach this letter with employment letter to support your application.</a:t>
            </a:r>
            <a:endParaRPr lang="en-US"/>
          </a:p>
          <a:p>
            <a:pPr>
              <a:buClr>
                <a:srgbClr val="F7FA87"/>
              </a:buClr>
            </a:pPr>
            <a:r>
              <a:rPr lang="en-US" dirty="0"/>
              <a:t>This will be provided by ITI.</a:t>
            </a:r>
            <a:endParaRPr lang="en-US"/>
          </a:p>
        </p:txBody>
      </p:sp>
      <p:pic>
        <p:nvPicPr>
          <p:cNvPr id="3" name="Picture 2">
            <a:extLst>
              <a:ext uri="{FF2B5EF4-FFF2-40B4-BE49-F238E27FC236}">
                <a16:creationId xmlns:a16="http://schemas.microsoft.com/office/drawing/2014/main" id="{DF473289-1F81-8C3C-A11A-E07313CA4847}"/>
              </a:ext>
            </a:extLst>
          </p:cNvPr>
          <p:cNvPicPr>
            <a:picLocks noChangeAspect="1"/>
          </p:cNvPicPr>
          <p:nvPr/>
        </p:nvPicPr>
        <p:blipFill rotWithShape="1">
          <a:blip r:embed="rId4"/>
          <a:srcRect l="32524" t="14052" r="35631" b="8792"/>
          <a:stretch/>
        </p:blipFill>
        <p:spPr>
          <a:xfrm>
            <a:off x="209424" y="935957"/>
            <a:ext cx="3658532" cy="4986086"/>
          </a:xfrm>
          <a:prstGeom prst="rect">
            <a:avLst/>
          </a:prstGeom>
        </p:spPr>
      </p:pic>
    </p:spTree>
    <p:extLst>
      <p:ext uri="{BB962C8B-B14F-4D97-AF65-F5344CB8AC3E}">
        <p14:creationId xmlns:p14="http://schemas.microsoft.com/office/powerpoint/2010/main" val="154925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5B5E9-F25E-C31C-F079-5B42FB64D070}"/>
              </a:ext>
            </a:extLst>
          </p:cNvPr>
          <p:cNvSpPr>
            <a:spLocks noGrp="1"/>
          </p:cNvSpPr>
          <p:nvPr>
            <p:ph type="title"/>
          </p:nvPr>
        </p:nvSpPr>
        <p:spPr/>
        <p:txBody>
          <a:bodyPr/>
          <a:lstStyle/>
          <a:p>
            <a:r>
              <a:rPr lang="en-US" dirty="0"/>
              <a:t>Application</a:t>
            </a:r>
          </a:p>
        </p:txBody>
      </p:sp>
      <p:pic>
        <p:nvPicPr>
          <p:cNvPr id="5" name="Picture 4">
            <a:extLst>
              <a:ext uri="{FF2B5EF4-FFF2-40B4-BE49-F238E27FC236}">
                <a16:creationId xmlns:a16="http://schemas.microsoft.com/office/drawing/2014/main" id="{4B9E0948-E325-C5B9-468F-5157B46AEB7A}"/>
              </a:ext>
            </a:extLst>
          </p:cNvPr>
          <p:cNvPicPr>
            <a:picLocks noChangeAspect="1"/>
          </p:cNvPicPr>
          <p:nvPr/>
        </p:nvPicPr>
        <p:blipFill>
          <a:blip r:embed="rId2"/>
          <a:stretch>
            <a:fillRect/>
          </a:stretch>
        </p:blipFill>
        <p:spPr>
          <a:xfrm>
            <a:off x="1644765" y="1580050"/>
            <a:ext cx="5846484" cy="4365490"/>
          </a:xfrm>
          <a:prstGeom prst="rect">
            <a:avLst/>
          </a:prstGeom>
        </p:spPr>
      </p:pic>
    </p:spTree>
    <p:extLst>
      <p:ext uri="{BB962C8B-B14F-4D97-AF65-F5344CB8AC3E}">
        <p14:creationId xmlns:p14="http://schemas.microsoft.com/office/powerpoint/2010/main" val="3212187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4E55-F1F3-E5BF-63E1-6DDBEC4A25B9}"/>
              </a:ext>
            </a:extLst>
          </p:cNvPr>
          <p:cNvSpPr>
            <a:spLocks noGrp="1"/>
          </p:cNvSpPr>
          <p:nvPr>
            <p:ph type="title"/>
          </p:nvPr>
        </p:nvSpPr>
        <p:spPr/>
        <p:txBody>
          <a:bodyPr/>
          <a:lstStyle/>
          <a:p>
            <a:r>
              <a:rPr lang="en-US" dirty="0"/>
              <a:t>Application</a:t>
            </a:r>
          </a:p>
        </p:txBody>
      </p:sp>
      <p:pic>
        <p:nvPicPr>
          <p:cNvPr id="5" name="Picture 4">
            <a:extLst>
              <a:ext uri="{FF2B5EF4-FFF2-40B4-BE49-F238E27FC236}">
                <a16:creationId xmlns:a16="http://schemas.microsoft.com/office/drawing/2014/main" id="{935686C8-7A86-D2E4-2A1B-76A80DA0224F}"/>
              </a:ext>
            </a:extLst>
          </p:cNvPr>
          <p:cNvPicPr>
            <a:picLocks noChangeAspect="1"/>
          </p:cNvPicPr>
          <p:nvPr/>
        </p:nvPicPr>
        <p:blipFill>
          <a:blip r:embed="rId2"/>
          <a:stretch>
            <a:fillRect/>
          </a:stretch>
        </p:blipFill>
        <p:spPr>
          <a:xfrm>
            <a:off x="2239086" y="1732450"/>
            <a:ext cx="4665828" cy="5125549"/>
          </a:xfrm>
          <a:prstGeom prst="rect">
            <a:avLst/>
          </a:prstGeom>
        </p:spPr>
      </p:pic>
    </p:spTree>
    <p:extLst>
      <p:ext uri="{BB962C8B-B14F-4D97-AF65-F5344CB8AC3E}">
        <p14:creationId xmlns:p14="http://schemas.microsoft.com/office/powerpoint/2010/main" val="796426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8A81E-C3F9-CB40-299E-1AF91E6C9C87}"/>
              </a:ext>
            </a:extLst>
          </p:cNvPr>
          <p:cNvSpPr>
            <a:spLocks noGrp="1"/>
          </p:cNvSpPr>
          <p:nvPr>
            <p:ph type="title"/>
          </p:nvPr>
        </p:nvSpPr>
        <p:spPr/>
        <p:txBody>
          <a:bodyPr/>
          <a:lstStyle/>
          <a:p>
            <a:r>
              <a:rPr lang="en-US" dirty="0"/>
              <a:t>Application</a:t>
            </a:r>
          </a:p>
        </p:txBody>
      </p:sp>
      <p:pic>
        <p:nvPicPr>
          <p:cNvPr id="5" name="Picture 4">
            <a:extLst>
              <a:ext uri="{FF2B5EF4-FFF2-40B4-BE49-F238E27FC236}">
                <a16:creationId xmlns:a16="http://schemas.microsoft.com/office/drawing/2014/main" id="{4CD20DE6-C582-A43B-5419-A4DA49370194}"/>
              </a:ext>
            </a:extLst>
          </p:cNvPr>
          <p:cNvPicPr>
            <a:picLocks noChangeAspect="1"/>
          </p:cNvPicPr>
          <p:nvPr/>
        </p:nvPicPr>
        <p:blipFill>
          <a:blip r:embed="rId2"/>
          <a:stretch>
            <a:fillRect/>
          </a:stretch>
        </p:blipFill>
        <p:spPr>
          <a:xfrm>
            <a:off x="1343025" y="2124075"/>
            <a:ext cx="6457950" cy="2609850"/>
          </a:xfrm>
          <a:prstGeom prst="rect">
            <a:avLst/>
          </a:prstGeom>
        </p:spPr>
      </p:pic>
    </p:spTree>
    <p:extLst>
      <p:ext uri="{BB962C8B-B14F-4D97-AF65-F5344CB8AC3E}">
        <p14:creationId xmlns:p14="http://schemas.microsoft.com/office/powerpoint/2010/main" val="3537145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E4A1F-51BB-8023-A684-0D03C6FEF954}"/>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36AC43F3-6AEE-EA1B-B03C-9A00D1BEA3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BE4DCD2-8D15-83D1-1150-DB6D1560BE18}"/>
              </a:ext>
            </a:extLst>
          </p:cNvPr>
          <p:cNvPicPr>
            <a:picLocks noChangeAspect="1"/>
          </p:cNvPicPr>
          <p:nvPr/>
        </p:nvPicPr>
        <p:blipFill>
          <a:blip r:embed="rId2"/>
          <a:stretch>
            <a:fillRect/>
          </a:stretch>
        </p:blipFill>
        <p:spPr>
          <a:xfrm>
            <a:off x="2081720" y="1732450"/>
            <a:ext cx="4639688" cy="4900499"/>
          </a:xfrm>
          <a:prstGeom prst="rect">
            <a:avLst/>
          </a:prstGeom>
        </p:spPr>
      </p:pic>
    </p:spTree>
    <p:extLst>
      <p:ext uri="{BB962C8B-B14F-4D97-AF65-F5344CB8AC3E}">
        <p14:creationId xmlns:p14="http://schemas.microsoft.com/office/powerpoint/2010/main" val="20683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20212-4671-0544-E8C0-63125841EE38}"/>
              </a:ext>
            </a:extLst>
          </p:cNvPr>
          <p:cNvSpPr>
            <a:spLocks noGrp="1"/>
          </p:cNvSpPr>
          <p:nvPr>
            <p:ph type="title"/>
          </p:nvPr>
        </p:nvSpPr>
        <p:spPr/>
        <p:txBody>
          <a:bodyPr/>
          <a:lstStyle/>
          <a:p>
            <a:r>
              <a:rPr lang="en-US" dirty="0"/>
              <a:t>Medical Exam Form</a:t>
            </a:r>
          </a:p>
        </p:txBody>
      </p:sp>
      <p:sp>
        <p:nvSpPr>
          <p:cNvPr id="4" name="Content Placeholder 3">
            <a:extLst>
              <a:ext uri="{FF2B5EF4-FFF2-40B4-BE49-F238E27FC236}">
                <a16:creationId xmlns:a16="http://schemas.microsoft.com/office/drawing/2014/main" id="{CF2E206E-31FE-62D1-DE30-9B7A3B5B7829}"/>
              </a:ext>
            </a:extLst>
          </p:cNvPr>
          <p:cNvSpPr>
            <a:spLocks noGrp="1"/>
          </p:cNvSpPr>
          <p:nvPr>
            <p:ph sz="half" idx="1"/>
          </p:nvPr>
        </p:nvSpPr>
        <p:spPr/>
        <p:txBody>
          <a:bodyPr>
            <a:normAutofit fontScale="85000" lnSpcReduction="20000"/>
          </a:bodyPr>
          <a:lstStyle/>
          <a:p>
            <a:r>
              <a:rPr lang="en-US" dirty="0"/>
              <a:t>This form is applicable only for certain countries.</a:t>
            </a:r>
          </a:p>
          <a:p>
            <a:r>
              <a:rPr lang="en-US" dirty="0"/>
              <a:t>After you fill the application, it will take a few weeks to review.</a:t>
            </a:r>
          </a:p>
          <a:p>
            <a:r>
              <a:rPr lang="en-US" dirty="0"/>
              <a:t>If you need a medical exam, you will be provided a UCI and IME number. Schedule an appointment with IRCC registered hospital for the same. They will take a few days to finish the process. They will directly send your medical report to the IRCC.</a:t>
            </a:r>
          </a:p>
        </p:txBody>
      </p:sp>
      <p:sp>
        <p:nvSpPr>
          <p:cNvPr id="6" name="Content Placeholder 5">
            <a:extLst>
              <a:ext uri="{FF2B5EF4-FFF2-40B4-BE49-F238E27FC236}">
                <a16:creationId xmlns:a16="http://schemas.microsoft.com/office/drawing/2014/main" id="{595541E2-4349-8B51-DA54-E8ED9FC72211}"/>
              </a:ext>
            </a:extLst>
          </p:cNvPr>
          <p:cNvSpPr>
            <a:spLocks noGrp="1"/>
          </p:cNvSpPr>
          <p:nvPr>
            <p:ph sz="half" idx="2"/>
          </p:nvPr>
        </p:nvSpPr>
        <p:spPr/>
        <p:txBody>
          <a:bodyPr>
            <a:normAutofit fontScale="85000" lnSpcReduction="20000"/>
          </a:bodyPr>
          <a:lstStyle/>
          <a:p>
            <a:endParaRPr lang="en-US"/>
          </a:p>
        </p:txBody>
      </p:sp>
      <p:pic>
        <p:nvPicPr>
          <p:cNvPr id="5" name="Picture 4">
            <a:extLst>
              <a:ext uri="{FF2B5EF4-FFF2-40B4-BE49-F238E27FC236}">
                <a16:creationId xmlns:a16="http://schemas.microsoft.com/office/drawing/2014/main" id="{98A0232E-C643-D6E5-AA7E-80A1577B39B9}"/>
              </a:ext>
            </a:extLst>
          </p:cNvPr>
          <p:cNvPicPr>
            <a:picLocks noChangeAspect="1"/>
          </p:cNvPicPr>
          <p:nvPr/>
        </p:nvPicPr>
        <p:blipFill>
          <a:blip r:embed="rId2"/>
          <a:stretch>
            <a:fillRect/>
          </a:stretch>
        </p:blipFill>
        <p:spPr>
          <a:xfrm>
            <a:off x="4655943" y="1732449"/>
            <a:ext cx="3790950" cy="4143375"/>
          </a:xfrm>
          <a:prstGeom prst="rect">
            <a:avLst/>
          </a:prstGeom>
        </p:spPr>
      </p:pic>
    </p:spTree>
    <p:extLst>
      <p:ext uri="{BB962C8B-B14F-4D97-AF65-F5344CB8AC3E}">
        <p14:creationId xmlns:p14="http://schemas.microsoft.com/office/powerpoint/2010/main" val="2003877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192242-0247-D45A-D26E-B56A79B1E7D7}"/>
              </a:ext>
            </a:extLst>
          </p:cNvPr>
          <p:cNvSpPr>
            <a:spLocks noGrp="1"/>
          </p:cNvSpPr>
          <p:nvPr>
            <p:ph type="ctrTitle"/>
          </p:nvPr>
        </p:nvSpPr>
        <p:spPr>
          <a:xfrm>
            <a:off x="1031987" y="3695618"/>
            <a:ext cx="7080026" cy="1828801"/>
          </a:xfrm>
        </p:spPr>
        <p:txBody>
          <a:bodyPr>
            <a:normAutofit fontScale="90000"/>
          </a:bodyPr>
          <a:lstStyle/>
          <a:p>
            <a:r>
              <a:rPr lang="en-US" dirty="0"/>
              <a:t>Introduction to ITI, Toronto and affiliated institutions</a:t>
            </a:r>
            <a:br>
              <a:rPr lang="en-US" dirty="0"/>
            </a:br>
            <a:endParaRPr lang="en-US" dirty="0"/>
          </a:p>
        </p:txBody>
      </p:sp>
    </p:spTree>
    <p:extLst>
      <p:ext uri="{BB962C8B-B14F-4D97-AF65-F5344CB8AC3E}">
        <p14:creationId xmlns:p14="http://schemas.microsoft.com/office/powerpoint/2010/main" val="1209457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1CA3-9C9E-EE33-4DA1-AC525033F5E1}"/>
              </a:ext>
            </a:extLst>
          </p:cNvPr>
          <p:cNvSpPr>
            <a:spLocks noGrp="1"/>
          </p:cNvSpPr>
          <p:nvPr>
            <p:ph type="title"/>
          </p:nvPr>
        </p:nvSpPr>
        <p:spPr/>
        <p:txBody>
          <a:bodyPr/>
          <a:lstStyle/>
          <a:p>
            <a:r>
              <a:rPr lang="en-US"/>
              <a:t>Application</a:t>
            </a:r>
            <a:endParaRPr lang="en-US" dirty="0"/>
          </a:p>
        </p:txBody>
      </p:sp>
      <p:pic>
        <p:nvPicPr>
          <p:cNvPr id="5" name="Picture 4">
            <a:extLst>
              <a:ext uri="{FF2B5EF4-FFF2-40B4-BE49-F238E27FC236}">
                <a16:creationId xmlns:a16="http://schemas.microsoft.com/office/drawing/2014/main" id="{4744D762-6B71-B3DE-0A2B-BD6D44FF7AF0}"/>
              </a:ext>
            </a:extLst>
          </p:cNvPr>
          <p:cNvPicPr>
            <a:picLocks noChangeAspect="1"/>
          </p:cNvPicPr>
          <p:nvPr/>
        </p:nvPicPr>
        <p:blipFill>
          <a:blip r:embed="rId2"/>
          <a:stretch>
            <a:fillRect/>
          </a:stretch>
        </p:blipFill>
        <p:spPr>
          <a:xfrm>
            <a:off x="1644785" y="4263118"/>
            <a:ext cx="6477000" cy="1710719"/>
          </a:xfrm>
          <a:prstGeom prst="rect">
            <a:avLst/>
          </a:prstGeom>
        </p:spPr>
      </p:pic>
      <p:pic>
        <p:nvPicPr>
          <p:cNvPr id="7" name="Picture 6">
            <a:extLst>
              <a:ext uri="{FF2B5EF4-FFF2-40B4-BE49-F238E27FC236}">
                <a16:creationId xmlns:a16="http://schemas.microsoft.com/office/drawing/2014/main" id="{C30780E5-B3B9-9B18-2BAF-DF99F6BE8A3D}"/>
              </a:ext>
            </a:extLst>
          </p:cNvPr>
          <p:cNvPicPr>
            <a:picLocks noChangeAspect="1"/>
          </p:cNvPicPr>
          <p:nvPr/>
        </p:nvPicPr>
        <p:blipFill>
          <a:blip r:embed="rId3"/>
          <a:stretch>
            <a:fillRect/>
          </a:stretch>
        </p:blipFill>
        <p:spPr>
          <a:xfrm>
            <a:off x="1644785" y="1719943"/>
            <a:ext cx="6477000" cy="2543175"/>
          </a:xfrm>
          <a:prstGeom prst="rect">
            <a:avLst/>
          </a:prstGeom>
        </p:spPr>
      </p:pic>
    </p:spTree>
    <p:extLst>
      <p:ext uri="{BB962C8B-B14F-4D97-AF65-F5344CB8AC3E}">
        <p14:creationId xmlns:p14="http://schemas.microsoft.com/office/powerpoint/2010/main" val="3030359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2704-7627-B352-C039-C4AC2AEBC93B}"/>
              </a:ext>
            </a:extLst>
          </p:cNvPr>
          <p:cNvSpPr>
            <a:spLocks noGrp="1"/>
          </p:cNvSpPr>
          <p:nvPr>
            <p:ph type="title"/>
          </p:nvPr>
        </p:nvSpPr>
        <p:spPr>
          <a:xfrm>
            <a:off x="530925" y="4208220"/>
            <a:ext cx="2959794" cy="1850651"/>
          </a:xfrm>
        </p:spPr>
        <p:txBody>
          <a:bodyPr>
            <a:normAutofit/>
          </a:bodyPr>
          <a:lstStyle/>
          <a:p>
            <a:pPr algn="l"/>
            <a:r>
              <a:rPr lang="en-US" sz="3100"/>
              <a:t>Application</a:t>
            </a:r>
          </a:p>
        </p:txBody>
      </p:sp>
      <p:pic>
        <p:nvPicPr>
          <p:cNvPr id="5" name="Picture 4">
            <a:extLst>
              <a:ext uri="{FF2B5EF4-FFF2-40B4-BE49-F238E27FC236}">
                <a16:creationId xmlns:a16="http://schemas.microsoft.com/office/drawing/2014/main" id="{066B6C92-5408-43F1-B649-1377477321EF}"/>
              </a:ext>
            </a:extLst>
          </p:cNvPr>
          <p:cNvPicPr>
            <a:picLocks noChangeAspect="1"/>
          </p:cNvPicPr>
          <p:nvPr/>
        </p:nvPicPr>
        <p:blipFill>
          <a:blip r:embed="rId3"/>
          <a:stretch>
            <a:fillRect/>
          </a:stretch>
        </p:blipFill>
        <p:spPr>
          <a:xfrm>
            <a:off x="482601" y="643467"/>
            <a:ext cx="7455309" cy="3038039"/>
          </a:xfrm>
          <a:prstGeom prst="rect">
            <a:avLst/>
          </a:prstGeom>
        </p:spPr>
      </p:pic>
      <p:sp>
        <p:nvSpPr>
          <p:cNvPr id="4" name="Content Placeholder 3">
            <a:extLst>
              <a:ext uri="{FF2B5EF4-FFF2-40B4-BE49-F238E27FC236}">
                <a16:creationId xmlns:a16="http://schemas.microsoft.com/office/drawing/2014/main" id="{75747E0D-598B-443E-C210-4F798AA6BA51}"/>
              </a:ext>
            </a:extLst>
          </p:cNvPr>
          <p:cNvSpPr>
            <a:spLocks noGrp="1"/>
          </p:cNvSpPr>
          <p:nvPr>
            <p:ph idx="1"/>
          </p:nvPr>
        </p:nvSpPr>
        <p:spPr>
          <a:xfrm>
            <a:off x="3854826" y="4208220"/>
            <a:ext cx="4822920" cy="1850651"/>
          </a:xfrm>
        </p:spPr>
        <p:txBody>
          <a:bodyPr anchor="ctr">
            <a:normAutofit fontScale="92500" lnSpcReduction="10000"/>
          </a:bodyPr>
          <a:lstStyle/>
          <a:p>
            <a:pPr>
              <a:lnSpc>
                <a:spcPct val="90000"/>
              </a:lnSpc>
              <a:buClr>
                <a:srgbClr val="78D8FA"/>
              </a:buClr>
            </a:pPr>
            <a:r>
              <a:rPr lang="en-US" sz="1900"/>
              <a:t>For this, you need to apply for RCDSO license. You will require your work permit for the license.</a:t>
            </a:r>
          </a:p>
          <a:p>
            <a:pPr>
              <a:lnSpc>
                <a:spcPct val="90000"/>
              </a:lnSpc>
              <a:buClr>
                <a:srgbClr val="78D8FA"/>
              </a:buClr>
            </a:pPr>
            <a:r>
              <a:rPr lang="en-US" sz="1900"/>
              <a:t>You can upload a letter stating that you will procure the license on your arrival.</a:t>
            </a:r>
          </a:p>
        </p:txBody>
      </p:sp>
    </p:spTree>
    <p:extLst>
      <p:ext uri="{BB962C8B-B14F-4D97-AF65-F5344CB8AC3E}">
        <p14:creationId xmlns:p14="http://schemas.microsoft.com/office/powerpoint/2010/main" val="399541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1587-6CEC-696D-A838-3A37D9ECF118}"/>
              </a:ext>
            </a:extLst>
          </p:cNvPr>
          <p:cNvSpPr>
            <a:spLocks noGrp="1"/>
          </p:cNvSpPr>
          <p:nvPr>
            <p:ph type="title"/>
          </p:nvPr>
        </p:nvSpPr>
        <p:spPr/>
        <p:txBody>
          <a:bodyPr/>
          <a:lstStyle/>
          <a:p>
            <a:r>
              <a:rPr lang="en-US" dirty="0"/>
              <a:t>Cover letter</a:t>
            </a:r>
          </a:p>
        </p:txBody>
      </p:sp>
      <p:pic>
        <p:nvPicPr>
          <p:cNvPr id="7" name="Content Placeholder 6">
            <a:extLst>
              <a:ext uri="{FF2B5EF4-FFF2-40B4-BE49-F238E27FC236}">
                <a16:creationId xmlns:a16="http://schemas.microsoft.com/office/drawing/2014/main" id="{30BB9A1B-A563-13BD-7B6E-1348F7B32436}"/>
              </a:ext>
            </a:extLst>
          </p:cNvPr>
          <p:cNvPicPr>
            <a:picLocks noGrp="1" noChangeAspect="1"/>
          </p:cNvPicPr>
          <p:nvPr>
            <p:ph idx="1"/>
          </p:nvPr>
        </p:nvPicPr>
        <p:blipFill>
          <a:blip r:embed="rId2"/>
          <a:stretch>
            <a:fillRect/>
          </a:stretch>
        </p:blipFill>
        <p:spPr>
          <a:xfrm>
            <a:off x="4951803" y="1843392"/>
            <a:ext cx="3728891" cy="3735422"/>
          </a:xfrm>
        </p:spPr>
      </p:pic>
      <p:pic>
        <p:nvPicPr>
          <p:cNvPr id="5" name="Picture 4">
            <a:extLst>
              <a:ext uri="{FF2B5EF4-FFF2-40B4-BE49-F238E27FC236}">
                <a16:creationId xmlns:a16="http://schemas.microsoft.com/office/drawing/2014/main" id="{14DBE9CD-D25B-4A58-312C-C89198C71432}"/>
              </a:ext>
            </a:extLst>
          </p:cNvPr>
          <p:cNvPicPr>
            <a:picLocks noChangeAspect="1"/>
          </p:cNvPicPr>
          <p:nvPr/>
        </p:nvPicPr>
        <p:blipFill>
          <a:blip r:embed="rId3"/>
          <a:stretch>
            <a:fillRect/>
          </a:stretch>
        </p:blipFill>
        <p:spPr>
          <a:xfrm>
            <a:off x="661404" y="1561289"/>
            <a:ext cx="4060373" cy="5243207"/>
          </a:xfrm>
          <a:prstGeom prst="rect">
            <a:avLst/>
          </a:prstGeom>
        </p:spPr>
      </p:pic>
    </p:spTree>
    <p:extLst>
      <p:ext uri="{BB962C8B-B14F-4D97-AF65-F5344CB8AC3E}">
        <p14:creationId xmlns:p14="http://schemas.microsoft.com/office/powerpoint/2010/main" val="156531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90034-36C5-361C-A7E0-1A54ED6AA48F}"/>
              </a:ext>
            </a:extLst>
          </p:cNvPr>
          <p:cNvSpPr>
            <a:spLocks noGrp="1"/>
          </p:cNvSpPr>
          <p:nvPr>
            <p:ph type="title"/>
          </p:nvPr>
        </p:nvSpPr>
        <p:spPr>
          <a:xfrm>
            <a:off x="1028019" y="4511814"/>
            <a:ext cx="7080026" cy="1130260"/>
          </a:xfrm>
        </p:spPr>
        <p:txBody>
          <a:bodyPr vert="horz" lIns="91440" tIns="45720" rIns="91440" bIns="45720" rtlCol="0" anchor="b">
            <a:normAutofit/>
          </a:bodyPr>
          <a:lstStyle/>
          <a:p>
            <a:r>
              <a:rPr lang="en-US" sz="4200"/>
              <a:t>LMIA Exempt </a:t>
            </a:r>
          </a:p>
        </p:txBody>
      </p:sp>
      <p:sp>
        <p:nvSpPr>
          <p:cNvPr id="3" name="Content Placeholder 2">
            <a:extLst>
              <a:ext uri="{FF2B5EF4-FFF2-40B4-BE49-F238E27FC236}">
                <a16:creationId xmlns:a16="http://schemas.microsoft.com/office/drawing/2014/main" id="{7556C215-A264-568A-D73F-0AE5AB0C0B64}"/>
              </a:ext>
            </a:extLst>
          </p:cNvPr>
          <p:cNvSpPr>
            <a:spLocks noGrp="1"/>
          </p:cNvSpPr>
          <p:nvPr>
            <p:ph idx="1"/>
          </p:nvPr>
        </p:nvSpPr>
        <p:spPr>
          <a:xfrm>
            <a:off x="1028019" y="5642074"/>
            <a:ext cx="7080026" cy="505230"/>
          </a:xfrm>
        </p:spPr>
        <p:txBody>
          <a:bodyPr vert="horz" lIns="91440" tIns="45720" rIns="91440" bIns="45720" rtlCol="0" anchor="t">
            <a:normAutofit/>
          </a:bodyPr>
          <a:lstStyle/>
          <a:p>
            <a:pPr marL="0" indent="0" algn="ctr">
              <a:lnSpc>
                <a:spcPct val="90000"/>
              </a:lnSpc>
              <a:buNone/>
            </a:pPr>
            <a:r>
              <a:rPr lang="en-US" sz="1400">
                <a:solidFill>
                  <a:srgbClr val="FD9A15"/>
                </a:solidFill>
              </a:rPr>
              <a:t>This is an important document. It will be provided by Holland Bloorview on request.</a:t>
            </a:r>
          </a:p>
        </p:txBody>
      </p:sp>
      <p:pic>
        <p:nvPicPr>
          <p:cNvPr id="12" name="Picture 11">
            <a:extLst>
              <a:ext uri="{FF2B5EF4-FFF2-40B4-BE49-F238E27FC236}">
                <a16:creationId xmlns:a16="http://schemas.microsoft.com/office/drawing/2014/main" id="{D04C0182-96E7-4A1B-8EAB-F910C2F3ED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471016" y="547807"/>
            <a:ext cx="8201967" cy="3816806"/>
          </a:xfrm>
          <a:prstGeom prst="rect">
            <a:avLst/>
          </a:prstGeom>
        </p:spPr>
      </p:pic>
      <p:pic>
        <p:nvPicPr>
          <p:cNvPr id="6" name="Picture 5">
            <a:extLst>
              <a:ext uri="{FF2B5EF4-FFF2-40B4-BE49-F238E27FC236}">
                <a16:creationId xmlns:a16="http://schemas.microsoft.com/office/drawing/2014/main" id="{AA21AB02-5CFE-871B-B92B-7E3CCD8CD458}"/>
              </a:ext>
            </a:extLst>
          </p:cNvPr>
          <p:cNvPicPr>
            <a:picLocks noChangeAspect="1"/>
          </p:cNvPicPr>
          <p:nvPr/>
        </p:nvPicPr>
        <p:blipFill rotWithShape="1">
          <a:blip r:embed="rId4"/>
          <a:srcRect l="27573" t="13366" r="31068" b="15786"/>
          <a:stretch/>
        </p:blipFill>
        <p:spPr>
          <a:xfrm>
            <a:off x="838506" y="634188"/>
            <a:ext cx="3781888" cy="3644043"/>
          </a:xfrm>
          <a:prstGeom prst="rect">
            <a:avLst/>
          </a:prstGeom>
        </p:spPr>
      </p:pic>
      <p:pic>
        <p:nvPicPr>
          <p:cNvPr id="11" name="Picture 10">
            <a:extLst>
              <a:ext uri="{FF2B5EF4-FFF2-40B4-BE49-F238E27FC236}">
                <a16:creationId xmlns:a16="http://schemas.microsoft.com/office/drawing/2014/main" id="{D8BE9349-4BE2-E1AF-6026-89B4B9A2457F}"/>
              </a:ext>
            </a:extLst>
          </p:cNvPr>
          <p:cNvPicPr>
            <a:picLocks noChangeAspect="1"/>
          </p:cNvPicPr>
          <p:nvPr/>
        </p:nvPicPr>
        <p:blipFill rotWithShape="1">
          <a:blip r:embed="rId5"/>
          <a:srcRect l="30873" t="23549" r="38350" b="11515"/>
          <a:stretch/>
        </p:blipFill>
        <p:spPr>
          <a:xfrm>
            <a:off x="5233820" y="632685"/>
            <a:ext cx="3071674" cy="3645546"/>
          </a:xfrm>
          <a:prstGeom prst="rect">
            <a:avLst/>
          </a:prstGeom>
        </p:spPr>
      </p:pic>
    </p:spTree>
    <p:extLst>
      <p:ext uri="{BB962C8B-B14F-4D97-AF65-F5344CB8AC3E}">
        <p14:creationId xmlns:p14="http://schemas.microsoft.com/office/powerpoint/2010/main" val="185570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B92C-F4C0-F86D-F838-DA4E1EB98949}"/>
              </a:ext>
            </a:extLst>
          </p:cNvPr>
          <p:cNvSpPr>
            <a:spLocks noGrp="1"/>
          </p:cNvSpPr>
          <p:nvPr>
            <p:ph type="title"/>
          </p:nvPr>
        </p:nvSpPr>
        <p:spPr/>
        <p:txBody>
          <a:bodyPr/>
          <a:lstStyle/>
          <a:p>
            <a:r>
              <a:rPr lang="en-US" dirty="0"/>
              <a:t>Application review</a:t>
            </a:r>
          </a:p>
        </p:txBody>
      </p:sp>
      <p:sp>
        <p:nvSpPr>
          <p:cNvPr id="3" name="Content Placeholder 2">
            <a:extLst>
              <a:ext uri="{FF2B5EF4-FFF2-40B4-BE49-F238E27FC236}">
                <a16:creationId xmlns:a16="http://schemas.microsoft.com/office/drawing/2014/main" id="{7D262722-E7B7-7E71-4E22-5CC10D7FC267}"/>
              </a:ext>
            </a:extLst>
          </p:cNvPr>
          <p:cNvSpPr>
            <a:spLocks noGrp="1"/>
          </p:cNvSpPr>
          <p:nvPr>
            <p:ph idx="1"/>
          </p:nvPr>
        </p:nvSpPr>
        <p:spPr/>
        <p:txBody>
          <a:bodyPr>
            <a:normAutofit fontScale="92500" lnSpcReduction="10000"/>
          </a:bodyPr>
          <a:lstStyle/>
          <a:p>
            <a:r>
              <a:rPr lang="en-US" dirty="0"/>
              <a:t>After you submit your application, you will hear back from IRCC in few weeks.</a:t>
            </a:r>
          </a:p>
          <a:p>
            <a:r>
              <a:rPr lang="en-US" dirty="0"/>
              <a:t>Until then you should gather necessary documents for RCDSO license.</a:t>
            </a:r>
          </a:p>
          <a:p>
            <a:r>
              <a:rPr lang="en-US" dirty="0"/>
              <a:t>Once you get an email from IRCC, you will be required to submit your passport at the IRCC center in your country. You can do it by hand or by mail.</a:t>
            </a:r>
          </a:p>
          <a:p>
            <a:r>
              <a:rPr lang="en-US" dirty="0"/>
              <a:t>You will then receive a visa stamp/ sticker on your passport in a week.</a:t>
            </a:r>
          </a:p>
          <a:p>
            <a:r>
              <a:rPr lang="en-US" dirty="0"/>
              <a:t>Send a copy of this to Dr. Carmichael.</a:t>
            </a:r>
          </a:p>
          <a:p>
            <a:r>
              <a:rPr lang="en-US" dirty="0"/>
              <a:t>Book your tickets and pack your bags!</a:t>
            </a:r>
          </a:p>
        </p:txBody>
      </p:sp>
    </p:spTree>
    <p:extLst>
      <p:ext uri="{BB962C8B-B14F-4D97-AF65-F5344CB8AC3E}">
        <p14:creationId xmlns:p14="http://schemas.microsoft.com/office/powerpoint/2010/main" val="1935319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192242-0247-D45A-D26E-B56A79B1E7D7}"/>
              </a:ext>
            </a:extLst>
          </p:cNvPr>
          <p:cNvSpPr>
            <a:spLocks noGrp="1"/>
          </p:cNvSpPr>
          <p:nvPr>
            <p:ph type="ctrTitle"/>
          </p:nvPr>
        </p:nvSpPr>
        <p:spPr>
          <a:xfrm>
            <a:off x="1031987" y="2514599"/>
            <a:ext cx="7080026" cy="1828801"/>
          </a:xfrm>
        </p:spPr>
        <p:txBody>
          <a:bodyPr>
            <a:normAutofit fontScale="90000"/>
          </a:bodyPr>
          <a:lstStyle/>
          <a:p>
            <a:r>
              <a:rPr lang="en-US" dirty="0"/>
              <a:t>Registration with University of Toronto (U of T)</a:t>
            </a:r>
          </a:p>
        </p:txBody>
      </p:sp>
    </p:spTree>
    <p:extLst>
      <p:ext uri="{BB962C8B-B14F-4D97-AF65-F5344CB8AC3E}">
        <p14:creationId xmlns:p14="http://schemas.microsoft.com/office/powerpoint/2010/main" val="21555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696E-835F-E565-7D95-C2E5B0F5AA1F}"/>
              </a:ext>
            </a:extLst>
          </p:cNvPr>
          <p:cNvSpPr>
            <a:spLocks noGrp="1"/>
          </p:cNvSpPr>
          <p:nvPr>
            <p:ph type="title"/>
          </p:nvPr>
        </p:nvSpPr>
        <p:spPr/>
        <p:txBody>
          <a:bodyPr/>
          <a:lstStyle/>
          <a:p>
            <a:r>
              <a:rPr lang="en-US" dirty="0"/>
              <a:t>Document Summary</a:t>
            </a:r>
          </a:p>
        </p:txBody>
      </p:sp>
      <p:graphicFrame>
        <p:nvGraphicFramePr>
          <p:cNvPr id="5" name="Content Placeholder 2">
            <a:extLst>
              <a:ext uri="{FF2B5EF4-FFF2-40B4-BE49-F238E27FC236}">
                <a16:creationId xmlns:a16="http://schemas.microsoft.com/office/drawing/2014/main" id="{4C0B136F-124B-CF3D-687A-AD2B93FD07E7}"/>
              </a:ext>
            </a:extLst>
          </p:cNvPr>
          <p:cNvGraphicFramePr>
            <a:graphicFrameLocks noGrp="1"/>
          </p:cNvGraphicFramePr>
          <p:nvPr>
            <p:ph idx="1"/>
            <p:extLst>
              <p:ext uri="{D42A27DB-BD31-4B8C-83A1-F6EECF244321}">
                <p14:modId xmlns:p14="http://schemas.microsoft.com/office/powerpoint/2010/main" val="894139378"/>
              </p:ext>
            </p:extLst>
          </p:nvPr>
        </p:nvGraphicFramePr>
        <p:xfrm>
          <a:off x="685346" y="1732450"/>
          <a:ext cx="7765322" cy="4058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29893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F6AB-FD92-4D94-6407-9D2FEBD4972C}"/>
              </a:ext>
            </a:extLst>
          </p:cNvPr>
          <p:cNvSpPr>
            <a:spLocks noGrp="1"/>
          </p:cNvSpPr>
          <p:nvPr>
            <p:ph type="title"/>
          </p:nvPr>
        </p:nvSpPr>
        <p:spPr/>
        <p:txBody>
          <a:bodyPr/>
          <a:lstStyle/>
          <a:p>
            <a:r>
              <a:rPr lang="en-US" dirty="0"/>
              <a:t>Who to contact?</a:t>
            </a:r>
          </a:p>
        </p:txBody>
      </p:sp>
      <p:sp>
        <p:nvSpPr>
          <p:cNvPr id="3" name="Content Placeholder 2">
            <a:extLst>
              <a:ext uri="{FF2B5EF4-FFF2-40B4-BE49-F238E27FC236}">
                <a16:creationId xmlns:a16="http://schemas.microsoft.com/office/drawing/2014/main" id="{2E07FF4D-3A89-6759-CFB1-E06CF092BD3D}"/>
              </a:ext>
            </a:extLst>
          </p:cNvPr>
          <p:cNvSpPr>
            <a:spLocks noGrp="1"/>
          </p:cNvSpPr>
          <p:nvPr>
            <p:ph idx="1"/>
          </p:nvPr>
        </p:nvSpPr>
        <p:spPr/>
        <p:txBody>
          <a:bodyPr/>
          <a:lstStyle/>
          <a:p>
            <a:r>
              <a:rPr lang="en-US" dirty="0"/>
              <a:t>Lisa Hutchinson</a:t>
            </a:r>
          </a:p>
          <a:p>
            <a:pPr marL="414000" lvl="1" indent="0">
              <a:buNone/>
            </a:pPr>
            <a:r>
              <a:rPr lang="en-US" dirty="0"/>
              <a:t>Registrar</a:t>
            </a:r>
          </a:p>
          <a:p>
            <a:pPr marL="414000" lvl="1" indent="0">
              <a:buNone/>
            </a:pPr>
            <a:r>
              <a:rPr lang="en-US" dirty="0"/>
              <a:t>Faculty of Dentistry  |  University of Toronto</a:t>
            </a:r>
          </a:p>
          <a:p>
            <a:pPr marL="414000" lvl="1" indent="0">
              <a:buNone/>
            </a:pPr>
            <a:r>
              <a:rPr lang="en-US" dirty="0"/>
              <a:t>124 Edward Street, Room 104  |  Toronto, ON  | M5G 1G6</a:t>
            </a:r>
          </a:p>
          <a:p>
            <a:pPr marL="414000" lvl="1" indent="0">
              <a:buNone/>
            </a:pPr>
            <a:r>
              <a:rPr lang="en-US" dirty="0"/>
              <a:t>416.979.4901 ext. 4374 (V) 416.979.4944 (F)</a:t>
            </a:r>
          </a:p>
          <a:p>
            <a:pPr marL="414000" lvl="1" indent="0">
              <a:buNone/>
            </a:pPr>
            <a:r>
              <a:rPr lang="en-US" dirty="0"/>
              <a:t>Email: gradstudies@dentistry.utoronto.ca</a:t>
            </a:r>
          </a:p>
          <a:p>
            <a:pPr marL="414000" lvl="1" indent="0">
              <a:buNone/>
            </a:pPr>
            <a:r>
              <a:rPr lang="en-US" dirty="0"/>
              <a:t> </a:t>
            </a:r>
          </a:p>
          <a:p>
            <a:pPr marL="414000" lvl="1" indent="0">
              <a:buNone/>
            </a:pPr>
            <a:r>
              <a:rPr lang="en-US" dirty="0"/>
              <a:t>www.dentistry.utoronto.ca</a:t>
            </a:r>
          </a:p>
        </p:txBody>
      </p:sp>
    </p:spTree>
    <p:extLst>
      <p:ext uri="{BB962C8B-B14F-4D97-AF65-F5344CB8AC3E}">
        <p14:creationId xmlns:p14="http://schemas.microsoft.com/office/powerpoint/2010/main" val="2822627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EE6A0-2E07-CFD4-ECB2-4F03C3815A80}"/>
              </a:ext>
            </a:extLst>
          </p:cNvPr>
          <p:cNvSpPr>
            <a:spLocks noGrp="1"/>
          </p:cNvSpPr>
          <p:nvPr>
            <p:ph type="title"/>
          </p:nvPr>
        </p:nvSpPr>
        <p:spPr>
          <a:xfrm>
            <a:off x="1151317" y="386026"/>
            <a:ext cx="7080026" cy="1088336"/>
          </a:xfrm>
        </p:spPr>
        <p:txBody>
          <a:bodyPr vert="horz" lIns="91440" tIns="45720" rIns="91440" bIns="45720" rtlCol="0" anchor="b">
            <a:normAutofit fontScale="90000"/>
          </a:bodyPr>
          <a:lstStyle/>
          <a:p>
            <a:r>
              <a:rPr lang="en-US" sz="4200" dirty="0"/>
              <a:t>U of T Application Form</a:t>
            </a:r>
          </a:p>
        </p:txBody>
      </p:sp>
      <p:sp>
        <p:nvSpPr>
          <p:cNvPr id="3" name="Content Placeholder 2">
            <a:extLst>
              <a:ext uri="{FF2B5EF4-FFF2-40B4-BE49-F238E27FC236}">
                <a16:creationId xmlns:a16="http://schemas.microsoft.com/office/drawing/2014/main" id="{033C7C2A-4FA8-70EF-EC3B-DF564420AB6E}"/>
              </a:ext>
            </a:extLst>
          </p:cNvPr>
          <p:cNvSpPr>
            <a:spLocks noGrp="1"/>
          </p:cNvSpPr>
          <p:nvPr>
            <p:ph idx="1"/>
          </p:nvPr>
        </p:nvSpPr>
        <p:spPr>
          <a:xfrm>
            <a:off x="1028019" y="5494872"/>
            <a:ext cx="7080026" cy="621614"/>
          </a:xfrm>
        </p:spPr>
        <p:txBody>
          <a:bodyPr vert="horz" lIns="91440" tIns="45720" rIns="91440" bIns="45720" rtlCol="0" anchor="t">
            <a:normAutofit fontScale="92500" lnSpcReduction="10000"/>
          </a:bodyPr>
          <a:lstStyle/>
          <a:p>
            <a:pPr marL="0" indent="0" algn="ctr">
              <a:buNone/>
            </a:pPr>
            <a:r>
              <a:rPr lang="en-US" dirty="0">
                <a:solidFill>
                  <a:schemeClr val="tx1"/>
                </a:solidFill>
              </a:rPr>
              <a:t>You will be provided a form to fill in all your details.</a:t>
            </a:r>
          </a:p>
        </p:txBody>
      </p:sp>
      <p:pic>
        <p:nvPicPr>
          <p:cNvPr id="6" name="Picture 5">
            <a:extLst>
              <a:ext uri="{FF2B5EF4-FFF2-40B4-BE49-F238E27FC236}">
                <a16:creationId xmlns:a16="http://schemas.microsoft.com/office/drawing/2014/main" id="{AE493ECF-8405-AC1D-B102-B513206415BD}"/>
              </a:ext>
            </a:extLst>
          </p:cNvPr>
          <p:cNvPicPr>
            <a:picLocks noChangeAspect="1"/>
          </p:cNvPicPr>
          <p:nvPr/>
        </p:nvPicPr>
        <p:blipFill rotWithShape="1">
          <a:blip r:embed="rId3"/>
          <a:srcRect l="23591" t="17342" r="25244" b="61498"/>
          <a:stretch/>
        </p:blipFill>
        <p:spPr>
          <a:xfrm>
            <a:off x="761217" y="2514764"/>
            <a:ext cx="7860225" cy="1828472"/>
          </a:xfrm>
          <a:prstGeom prst="rect">
            <a:avLst/>
          </a:prstGeom>
        </p:spPr>
      </p:pic>
    </p:spTree>
    <p:extLst>
      <p:ext uri="{BB962C8B-B14F-4D97-AF65-F5344CB8AC3E}">
        <p14:creationId xmlns:p14="http://schemas.microsoft.com/office/powerpoint/2010/main" val="4066680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83383-33B2-4D80-9CD0-52A829D7BA67}"/>
              </a:ext>
            </a:extLst>
          </p:cNvPr>
          <p:cNvSpPr>
            <a:spLocks noGrp="1"/>
          </p:cNvSpPr>
          <p:nvPr>
            <p:ph type="title"/>
          </p:nvPr>
        </p:nvSpPr>
        <p:spPr/>
        <p:txBody>
          <a:bodyPr/>
          <a:lstStyle/>
          <a:p>
            <a:r>
              <a:rPr lang="en-US" dirty="0"/>
              <a:t>Work permit</a:t>
            </a:r>
          </a:p>
        </p:txBody>
      </p:sp>
      <p:sp>
        <p:nvSpPr>
          <p:cNvPr id="3" name="Content Placeholder 2">
            <a:extLst>
              <a:ext uri="{FF2B5EF4-FFF2-40B4-BE49-F238E27FC236}">
                <a16:creationId xmlns:a16="http://schemas.microsoft.com/office/drawing/2014/main" id="{A9909A4A-FBD0-528A-5B90-7D6A39ED487D}"/>
              </a:ext>
            </a:extLst>
          </p:cNvPr>
          <p:cNvSpPr>
            <a:spLocks noGrp="1"/>
          </p:cNvSpPr>
          <p:nvPr>
            <p:ph idx="1"/>
          </p:nvPr>
        </p:nvSpPr>
        <p:spPr/>
        <p:txBody>
          <a:bodyPr/>
          <a:lstStyle/>
          <a:p>
            <a:r>
              <a:rPr lang="en-US" dirty="0"/>
              <a:t>You will receive this document at the airport after immigration.</a:t>
            </a:r>
          </a:p>
          <a:p>
            <a:r>
              <a:rPr lang="en-US" dirty="0"/>
              <a:t>Send a copy to Dr. Carmichael</a:t>
            </a:r>
          </a:p>
        </p:txBody>
      </p:sp>
      <p:pic>
        <p:nvPicPr>
          <p:cNvPr id="6" name="Picture 5">
            <a:extLst>
              <a:ext uri="{FF2B5EF4-FFF2-40B4-BE49-F238E27FC236}">
                <a16:creationId xmlns:a16="http://schemas.microsoft.com/office/drawing/2014/main" id="{729B24F4-589E-9F18-9E1E-1DC4C0E67919}"/>
              </a:ext>
            </a:extLst>
          </p:cNvPr>
          <p:cNvPicPr>
            <a:picLocks noChangeAspect="1"/>
          </p:cNvPicPr>
          <p:nvPr/>
        </p:nvPicPr>
        <p:blipFill rotWithShape="1">
          <a:blip r:embed="rId2"/>
          <a:srcRect l="26019" t="11985" r="29709" b="64542"/>
          <a:stretch/>
        </p:blipFill>
        <p:spPr>
          <a:xfrm>
            <a:off x="1083075" y="3133819"/>
            <a:ext cx="7709464" cy="2299314"/>
          </a:xfrm>
          <a:prstGeom prst="rect">
            <a:avLst/>
          </a:prstGeom>
        </p:spPr>
      </p:pic>
    </p:spTree>
    <p:extLst>
      <p:ext uri="{BB962C8B-B14F-4D97-AF65-F5344CB8AC3E}">
        <p14:creationId xmlns:p14="http://schemas.microsoft.com/office/powerpoint/2010/main" val="1439701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192D-1AEA-DA16-6A17-C3A0FE5D8A78}"/>
              </a:ext>
            </a:extLst>
          </p:cNvPr>
          <p:cNvSpPr>
            <a:spLocks noGrp="1"/>
          </p:cNvSpPr>
          <p:nvPr>
            <p:ph type="title"/>
          </p:nvPr>
        </p:nvSpPr>
        <p:spPr/>
        <p:txBody>
          <a:bodyPr>
            <a:normAutofit fontScale="90000"/>
          </a:bodyPr>
          <a:lstStyle/>
          <a:p>
            <a:r>
              <a:rPr lang="en-US" dirty="0"/>
              <a:t> About the Scholarship Center</a:t>
            </a:r>
          </a:p>
        </p:txBody>
      </p:sp>
      <p:sp>
        <p:nvSpPr>
          <p:cNvPr id="3" name="Content Placeholder 2">
            <a:extLst>
              <a:ext uri="{FF2B5EF4-FFF2-40B4-BE49-F238E27FC236}">
                <a16:creationId xmlns:a16="http://schemas.microsoft.com/office/drawing/2014/main" id="{F160E597-538B-3B18-D40B-B5646D4ECF56}"/>
              </a:ext>
            </a:extLst>
          </p:cNvPr>
          <p:cNvSpPr>
            <a:spLocks noGrp="1"/>
          </p:cNvSpPr>
          <p:nvPr>
            <p:ph idx="1"/>
          </p:nvPr>
        </p:nvSpPr>
        <p:spPr/>
        <p:txBody>
          <a:bodyPr>
            <a:normAutofit fontScale="70000" lnSpcReduction="20000"/>
          </a:bodyPr>
          <a:lstStyle/>
          <a:p>
            <a:endParaRPr lang="en-US" dirty="0"/>
          </a:p>
          <a:p>
            <a:r>
              <a:rPr lang="en-US" dirty="0"/>
              <a:t>The University of Toronto Scholarship Center program is housed primarily at Holland </a:t>
            </a:r>
            <a:r>
              <a:rPr lang="en-US" dirty="0" err="1"/>
              <a:t>Bloorview</a:t>
            </a:r>
            <a:r>
              <a:rPr lang="en-US" dirty="0"/>
              <a:t> Kids Rehabilitation Hospital with its state-of-the-art dental clinic. </a:t>
            </a:r>
          </a:p>
          <a:p>
            <a:r>
              <a:rPr lang="en-US" dirty="0"/>
              <a:t>ITI Scholars will also have the opportunity to spend time at some of the other teaching hospitals and the University of Toronto. </a:t>
            </a:r>
          </a:p>
          <a:p>
            <a:r>
              <a:rPr lang="en-US" dirty="0"/>
              <a:t>At Holland </a:t>
            </a:r>
            <a:r>
              <a:rPr lang="en-US" dirty="0" err="1"/>
              <a:t>Bloorview</a:t>
            </a:r>
            <a:r>
              <a:rPr lang="en-US" dirty="0"/>
              <a:t>, and Hospital for Sick Children, a great deal of experience has been gathered on dental implants in children, adolescents and young adults, along with a wide variety of unique craniofacial syndrome patients, cleft lip and palate patients, post-tumor ablation patients and patients with post-traumatic defects. </a:t>
            </a:r>
          </a:p>
          <a:p>
            <a:r>
              <a:rPr lang="en-US" dirty="0"/>
              <a:t>Holland </a:t>
            </a:r>
            <a:r>
              <a:rPr lang="en-US" dirty="0" err="1"/>
              <a:t>Bloorview</a:t>
            </a:r>
            <a:r>
              <a:rPr lang="en-US" dirty="0"/>
              <a:t> and Hospital for Sick Children foster interdisciplinary care through close collaboration between the disciplines of prosthodontics, orthodontics and oral and maxillofacial surgery.</a:t>
            </a:r>
          </a:p>
          <a:p>
            <a:r>
              <a:rPr lang="en-US" dirty="0"/>
              <a:t>City Square dental is Dr. Carmichaels private dental office which caters to the prosthodontic needs of patients in the city of Toronto.</a:t>
            </a:r>
          </a:p>
        </p:txBody>
      </p:sp>
    </p:spTree>
    <p:extLst>
      <p:ext uri="{BB962C8B-B14F-4D97-AF65-F5344CB8AC3E}">
        <p14:creationId xmlns:p14="http://schemas.microsoft.com/office/powerpoint/2010/main" val="3265656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A2B08-A5E3-77BE-F0D0-F7AEC4DFC87A}"/>
              </a:ext>
            </a:extLst>
          </p:cNvPr>
          <p:cNvSpPr>
            <a:spLocks noGrp="1"/>
          </p:cNvSpPr>
          <p:nvPr>
            <p:ph type="title"/>
          </p:nvPr>
        </p:nvSpPr>
        <p:spPr>
          <a:xfrm>
            <a:off x="1028019" y="4435229"/>
            <a:ext cx="7080026" cy="1059644"/>
          </a:xfrm>
        </p:spPr>
        <p:txBody>
          <a:bodyPr vert="horz" lIns="91440" tIns="45720" rIns="91440" bIns="45720" rtlCol="0" anchor="b">
            <a:normAutofit/>
          </a:bodyPr>
          <a:lstStyle/>
          <a:p>
            <a:r>
              <a:rPr lang="en-US" sz="4200"/>
              <a:t>Immunization record</a:t>
            </a:r>
          </a:p>
        </p:txBody>
      </p:sp>
      <p:sp>
        <p:nvSpPr>
          <p:cNvPr id="3" name="Content Placeholder 2">
            <a:extLst>
              <a:ext uri="{FF2B5EF4-FFF2-40B4-BE49-F238E27FC236}">
                <a16:creationId xmlns:a16="http://schemas.microsoft.com/office/drawing/2014/main" id="{EF86CB7A-F46A-EEEC-76DD-946E0C57572D}"/>
              </a:ext>
            </a:extLst>
          </p:cNvPr>
          <p:cNvSpPr>
            <a:spLocks noGrp="1"/>
          </p:cNvSpPr>
          <p:nvPr>
            <p:ph idx="1"/>
          </p:nvPr>
        </p:nvSpPr>
        <p:spPr>
          <a:xfrm>
            <a:off x="1035955" y="5770080"/>
            <a:ext cx="7080026" cy="652432"/>
          </a:xfrm>
        </p:spPr>
        <p:txBody>
          <a:bodyPr vert="horz" lIns="91440" tIns="45720" rIns="91440" bIns="45720" rtlCol="0" anchor="t">
            <a:normAutofit fontScale="55000" lnSpcReduction="20000"/>
          </a:bodyPr>
          <a:lstStyle/>
          <a:p>
            <a:pPr marL="0" indent="0" algn="ctr">
              <a:lnSpc>
                <a:spcPct val="90000"/>
              </a:lnSpc>
              <a:buNone/>
            </a:pPr>
            <a:r>
              <a:rPr lang="en-US" dirty="0">
                <a:solidFill>
                  <a:schemeClr val="tx1"/>
                </a:solidFill>
              </a:rPr>
              <a:t>You can request the link to upload these documents on your SYNERGY ACCOUNT and form prior to arrival and get it filled by your family physician. </a:t>
            </a:r>
          </a:p>
          <a:p>
            <a:pPr marL="0" indent="0" algn="ctr">
              <a:lnSpc>
                <a:spcPct val="90000"/>
              </a:lnSpc>
              <a:buNone/>
            </a:pPr>
            <a:r>
              <a:rPr lang="en-US" dirty="0">
                <a:solidFill>
                  <a:schemeClr val="tx1"/>
                </a:solidFill>
              </a:rPr>
              <a:t>(FEE involved 60+CAD)</a:t>
            </a:r>
          </a:p>
        </p:txBody>
      </p:sp>
      <p:pic>
        <p:nvPicPr>
          <p:cNvPr id="10" name="Picture 9">
            <a:extLst>
              <a:ext uri="{FF2B5EF4-FFF2-40B4-BE49-F238E27FC236}">
                <a16:creationId xmlns:a16="http://schemas.microsoft.com/office/drawing/2014/main" id="{9B0DB875-49E3-4B9D-8AAE-D81A127B66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760412" y="547807"/>
            <a:ext cx="7606349" cy="3816806"/>
          </a:xfrm>
          <a:prstGeom prst="rect">
            <a:avLst/>
          </a:prstGeom>
        </p:spPr>
      </p:pic>
      <p:pic>
        <p:nvPicPr>
          <p:cNvPr id="6" name="Picture 5">
            <a:extLst>
              <a:ext uri="{FF2B5EF4-FFF2-40B4-BE49-F238E27FC236}">
                <a16:creationId xmlns:a16="http://schemas.microsoft.com/office/drawing/2014/main" id="{69D6894C-F358-EBDC-7BBF-BF11BB175848}"/>
              </a:ext>
            </a:extLst>
          </p:cNvPr>
          <p:cNvPicPr>
            <a:picLocks noChangeAspect="1"/>
          </p:cNvPicPr>
          <p:nvPr/>
        </p:nvPicPr>
        <p:blipFill rotWithShape="1">
          <a:blip r:embed="rId4"/>
          <a:srcRect l="22572" t="15955" r="25923" b="63160"/>
          <a:stretch/>
        </p:blipFill>
        <p:spPr>
          <a:xfrm>
            <a:off x="3951492" y="1652485"/>
            <a:ext cx="4415269" cy="1899821"/>
          </a:xfrm>
          <a:prstGeom prst="rect">
            <a:avLst/>
          </a:prstGeom>
        </p:spPr>
      </p:pic>
      <p:pic>
        <p:nvPicPr>
          <p:cNvPr id="8" name="Picture 7">
            <a:extLst>
              <a:ext uri="{FF2B5EF4-FFF2-40B4-BE49-F238E27FC236}">
                <a16:creationId xmlns:a16="http://schemas.microsoft.com/office/drawing/2014/main" id="{F9EB94EF-1B2D-8050-1F63-19E3DA3B5DC2}"/>
              </a:ext>
            </a:extLst>
          </p:cNvPr>
          <p:cNvPicPr>
            <a:picLocks noChangeAspect="1"/>
          </p:cNvPicPr>
          <p:nvPr/>
        </p:nvPicPr>
        <p:blipFill rotWithShape="1">
          <a:blip r:embed="rId5"/>
          <a:srcRect l="26699" t="15069" r="33107" b="8447"/>
          <a:stretch/>
        </p:blipFill>
        <p:spPr>
          <a:xfrm>
            <a:off x="150919" y="572626"/>
            <a:ext cx="3675357" cy="3933929"/>
          </a:xfrm>
          <a:prstGeom prst="rect">
            <a:avLst/>
          </a:prstGeom>
        </p:spPr>
      </p:pic>
    </p:spTree>
    <p:extLst>
      <p:ext uri="{BB962C8B-B14F-4D97-AF65-F5344CB8AC3E}">
        <p14:creationId xmlns:p14="http://schemas.microsoft.com/office/powerpoint/2010/main" val="201243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AAE38-4702-9A5B-F027-9596AD17DD8C}"/>
              </a:ext>
            </a:extLst>
          </p:cNvPr>
          <p:cNvSpPr>
            <a:spLocks noGrp="1"/>
          </p:cNvSpPr>
          <p:nvPr>
            <p:ph type="title"/>
          </p:nvPr>
        </p:nvSpPr>
        <p:spPr>
          <a:xfrm>
            <a:off x="1028019" y="4406537"/>
            <a:ext cx="7080026" cy="1088336"/>
          </a:xfrm>
        </p:spPr>
        <p:txBody>
          <a:bodyPr vert="horz" lIns="91440" tIns="45720" rIns="91440" bIns="45720" rtlCol="0" anchor="b">
            <a:normAutofit fontScale="90000"/>
          </a:bodyPr>
          <a:lstStyle/>
          <a:p>
            <a:r>
              <a:rPr lang="en-US" sz="4200" dirty="0"/>
              <a:t>CPR/AED/First-Aid certificate</a:t>
            </a:r>
          </a:p>
        </p:txBody>
      </p:sp>
      <p:sp>
        <p:nvSpPr>
          <p:cNvPr id="3" name="Content Placeholder 2">
            <a:extLst>
              <a:ext uri="{FF2B5EF4-FFF2-40B4-BE49-F238E27FC236}">
                <a16:creationId xmlns:a16="http://schemas.microsoft.com/office/drawing/2014/main" id="{6E803151-97EA-0672-3AB9-7478C54ECF9D}"/>
              </a:ext>
            </a:extLst>
          </p:cNvPr>
          <p:cNvSpPr>
            <a:spLocks noGrp="1"/>
          </p:cNvSpPr>
          <p:nvPr>
            <p:ph idx="1"/>
          </p:nvPr>
        </p:nvSpPr>
        <p:spPr>
          <a:xfrm>
            <a:off x="1028019" y="5494872"/>
            <a:ext cx="7080026" cy="621614"/>
          </a:xfrm>
        </p:spPr>
        <p:txBody>
          <a:bodyPr vert="horz" lIns="91440" tIns="45720" rIns="91440" bIns="45720" rtlCol="0" anchor="t">
            <a:normAutofit fontScale="85000" lnSpcReduction="10000"/>
          </a:bodyPr>
          <a:lstStyle/>
          <a:p>
            <a:pPr marL="0" indent="0" algn="ctr">
              <a:lnSpc>
                <a:spcPct val="90000"/>
              </a:lnSpc>
              <a:buNone/>
            </a:pPr>
            <a:r>
              <a:rPr lang="en-US" sz="1900" dirty="0">
                <a:solidFill>
                  <a:srgbClr val="FAB566"/>
                </a:solidFill>
              </a:rPr>
              <a:t>You have to apply for this course In-person and you can complete the course before arrival to save your time here.</a:t>
            </a:r>
          </a:p>
        </p:txBody>
      </p:sp>
      <p:pic>
        <p:nvPicPr>
          <p:cNvPr id="6" name="Picture 5">
            <a:extLst>
              <a:ext uri="{FF2B5EF4-FFF2-40B4-BE49-F238E27FC236}">
                <a16:creationId xmlns:a16="http://schemas.microsoft.com/office/drawing/2014/main" id="{0F08871C-BE1D-2308-62B8-003C98240AA9}"/>
              </a:ext>
            </a:extLst>
          </p:cNvPr>
          <p:cNvPicPr>
            <a:picLocks noChangeAspect="1"/>
          </p:cNvPicPr>
          <p:nvPr/>
        </p:nvPicPr>
        <p:blipFill rotWithShape="1">
          <a:blip r:embed="rId3"/>
          <a:srcRect l="21068" t="15609" r="23786" b="9835"/>
          <a:stretch/>
        </p:blipFill>
        <p:spPr>
          <a:xfrm>
            <a:off x="1873188" y="266330"/>
            <a:ext cx="5042517" cy="3834747"/>
          </a:xfrm>
          <a:prstGeom prst="rect">
            <a:avLst/>
          </a:prstGeom>
        </p:spPr>
      </p:pic>
    </p:spTree>
    <p:extLst>
      <p:ext uri="{BB962C8B-B14F-4D97-AF65-F5344CB8AC3E}">
        <p14:creationId xmlns:p14="http://schemas.microsoft.com/office/powerpoint/2010/main" val="656220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A2B08-A5E3-77BE-F0D0-F7AEC4DFC87A}"/>
              </a:ext>
            </a:extLst>
          </p:cNvPr>
          <p:cNvSpPr>
            <a:spLocks noGrp="1"/>
          </p:cNvSpPr>
          <p:nvPr>
            <p:ph type="title"/>
          </p:nvPr>
        </p:nvSpPr>
        <p:spPr>
          <a:xfrm>
            <a:off x="1028019" y="4435229"/>
            <a:ext cx="7080026" cy="1059644"/>
          </a:xfrm>
        </p:spPr>
        <p:txBody>
          <a:bodyPr vert="horz" lIns="91440" tIns="45720" rIns="91440" bIns="45720" rtlCol="0" anchor="b">
            <a:normAutofit/>
          </a:bodyPr>
          <a:lstStyle/>
          <a:p>
            <a:r>
              <a:rPr lang="en-US" sz="4200" dirty="0"/>
              <a:t>Immunization record</a:t>
            </a:r>
          </a:p>
        </p:txBody>
      </p:sp>
      <p:sp>
        <p:nvSpPr>
          <p:cNvPr id="3" name="Content Placeholder 2">
            <a:extLst>
              <a:ext uri="{FF2B5EF4-FFF2-40B4-BE49-F238E27FC236}">
                <a16:creationId xmlns:a16="http://schemas.microsoft.com/office/drawing/2014/main" id="{EF86CB7A-F46A-EEEC-76DD-946E0C57572D}"/>
              </a:ext>
            </a:extLst>
          </p:cNvPr>
          <p:cNvSpPr>
            <a:spLocks noGrp="1"/>
          </p:cNvSpPr>
          <p:nvPr>
            <p:ph idx="1"/>
          </p:nvPr>
        </p:nvSpPr>
        <p:spPr>
          <a:xfrm>
            <a:off x="1035955" y="5770080"/>
            <a:ext cx="7080026" cy="652432"/>
          </a:xfrm>
        </p:spPr>
        <p:txBody>
          <a:bodyPr vert="horz" lIns="91440" tIns="45720" rIns="91440" bIns="45720" rtlCol="0" anchor="t">
            <a:normAutofit/>
          </a:bodyPr>
          <a:lstStyle/>
          <a:p>
            <a:pPr marL="0" indent="0" algn="ctr">
              <a:lnSpc>
                <a:spcPct val="90000"/>
              </a:lnSpc>
              <a:buNone/>
            </a:pPr>
            <a:r>
              <a:rPr lang="en-US" dirty="0">
                <a:solidFill>
                  <a:schemeClr val="tx1"/>
                </a:solidFill>
              </a:rPr>
              <a:t>You will then receive a verification of the documents on your SYNERGY ACCOUNT</a:t>
            </a:r>
          </a:p>
        </p:txBody>
      </p:sp>
      <p:pic>
        <p:nvPicPr>
          <p:cNvPr id="10" name="Picture 9">
            <a:extLst>
              <a:ext uri="{FF2B5EF4-FFF2-40B4-BE49-F238E27FC236}">
                <a16:creationId xmlns:a16="http://schemas.microsoft.com/office/drawing/2014/main" id="{9B0DB875-49E3-4B9D-8AAE-D81A127B66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760412" y="547807"/>
            <a:ext cx="7606349" cy="3816806"/>
          </a:xfrm>
          <a:prstGeom prst="rect">
            <a:avLst/>
          </a:prstGeom>
        </p:spPr>
      </p:pic>
      <p:pic>
        <p:nvPicPr>
          <p:cNvPr id="5" name="Picture 4">
            <a:extLst>
              <a:ext uri="{FF2B5EF4-FFF2-40B4-BE49-F238E27FC236}">
                <a16:creationId xmlns:a16="http://schemas.microsoft.com/office/drawing/2014/main" id="{E33E0E7B-168B-4281-4CF6-533997132C7C}"/>
              </a:ext>
            </a:extLst>
          </p:cNvPr>
          <p:cNvPicPr>
            <a:picLocks noChangeAspect="1"/>
          </p:cNvPicPr>
          <p:nvPr/>
        </p:nvPicPr>
        <p:blipFill rotWithShape="1">
          <a:blip r:embed="rId4"/>
          <a:srcRect l="31650" t="17853" r="35049" b="54531"/>
          <a:stretch/>
        </p:blipFill>
        <p:spPr>
          <a:xfrm>
            <a:off x="1028019" y="840838"/>
            <a:ext cx="6961883" cy="3247525"/>
          </a:xfrm>
          <a:prstGeom prst="rect">
            <a:avLst/>
          </a:prstGeom>
        </p:spPr>
      </p:pic>
    </p:spTree>
    <p:extLst>
      <p:ext uri="{BB962C8B-B14F-4D97-AF65-F5344CB8AC3E}">
        <p14:creationId xmlns:p14="http://schemas.microsoft.com/office/powerpoint/2010/main" val="241744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087F81-2980-72B1-B7DD-4C92A3555886}"/>
              </a:ext>
            </a:extLst>
          </p:cNvPr>
          <p:cNvSpPr>
            <a:spLocks noGrp="1"/>
          </p:cNvSpPr>
          <p:nvPr>
            <p:ph type="title"/>
          </p:nvPr>
        </p:nvSpPr>
        <p:spPr>
          <a:xfrm>
            <a:off x="625509" y="1115568"/>
            <a:ext cx="2615712" cy="4626864"/>
          </a:xfrm>
        </p:spPr>
        <p:txBody>
          <a:bodyPr>
            <a:normAutofit/>
          </a:bodyPr>
          <a:lstStyle/>
          <a:p>
            <a:pPr algn="l"/>
            <a:r>
              <a:rPr lang="en-US" sz="3100"/>
              <a:t>Library Access</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953"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E360FB-6A92-2DD3-883F-B0CED2216B62}"/>
              </a:ext>
            </a:extLst>
          </p:cNvPr>
          <p:cNvSpPr>
            <a:spLocks noGrp="1"/>
          </p:cNvSpPr>
          <p:nvPr>
            <p:ph idx="1"/>
          </p:nvPr>
        </p:nvSpPr>
        <p:spPr>
          <a:xfrm>
            <a:off x="3829048" y="1115568"/>
            <a:ext cx="4684014" cy="4626864"/>
          </a:xfrm>
        </p:spPr>
        <p:txBody>
          <a:bodyPr anchor="ctr">
            <a:normAutofit/>
          </a:bodyPr>
          <a:lstStyle/>
          <a:p>
            <a:r>
              <a:rPr lang="en-US" dirty="0"/>
              <a:t>Request an email to U of T to provide UTORID login credentials after your U of T registration is complete.</a:t>
            </a:r>
          </a:p>
        </p:txBody>
      </p:sp>
    </p:spTree>
    <p:extLst>
      <p:ext uri="{BB962C8B-B14F-4D97-AF65-F5344CB8AC3E}">
        <p14:creationId xmlns:p14="http://schemas.microsoft.com/office/powerpoint/2010/main" val="29325738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192242-0247-D45A-D26E-B56A79B1E7D7}"/>
              </a:ext>
            </a:extLst>
          </p:cNvPr>
          <p:cNvSpPr>
            <a:spLocks noGrp="1"/>
          </p:cNvSpPr>
          <p:nvPr>
            <p:ph type="ctrTitle"/>
          </p:nvPr>
        </p:nvSpPr>
        <p:spPr>
          <a:xfrm>
            <a:off x="1031987" y="3429000"/>
            <a:ext cx="7080026" cy="1828801"/>
          </a:xfrm>
        </p:spPr>
        <p:txBody>
          <a:bodyPr>
            <a:normAutofit fontScale="90000"/>
          </a:bodyPr>
          <a:lstStyle/>
          <a:p>
            <a:r>
              <a:rPr lang="en-US" dirty="0"/>
              <a:t>Registration with Royal College of Dental Surgeons of Ontario (RCDSO)</a:t>
            </a:r>
          </a:p>
        </p:txBody>
      </p:sp>
    </p:spTree>
    <p:extLst>
      <p:ext uri="{BB962C8B-B14F-4D97-AF65-F5344CB8AC3E}">
        <p14:creationId xmlns:p14="http://schemas.microsoft.com/office/powerpoint/2010/main" val="17067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24DCBC-8703-27A8-9F8A-F20491E1F75E}"/>
              </a:ext>
            </a:extLst>
          </p:cNvPr>
          <p:cNvSpPr>
            <a:spLocks noGrp="1"/>
          </p:cNvSpPr>
          <p:nvPr>
            <p:ph type="title"/>
          </p:nvPr>
        </p:nvSpPr>
        <p:spPr>
          <a:xfrm>
            <a:off x="625509" y="1115568"/>
            <a:ext cx="2615712" cy="4626864"/>
          </a:xfrm>
        </p:spPr>
        <p:txBody>
          <a:bodyPr>
            <a:normAutofit/>
          </a:bodyPr>
          <a:lstStyle/>
          <a:p>
            <a:pPr algn="l"/>
            <a:r>
              <a:rPr lang="en-US" sz="3100"/>
              <a:t>Overview</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953"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E21A226-87C6-588F-6887-3EE2F2644F60}"/>
              </a:ext>
            </a:extLst>
          </p:cNvPr>
          <p:cNvSpPr>
            <a:spLocks noGrp="1"/>
          </p:cNvSpPr>
          <p:nvPr>
            <p:ph idx="1"/>
          </p:nvPr>
        </p:nvSpPr>
        <p:spPr>
          <a:xfrm>
            <a:off x="3829048" y="1115568"/>
            <a:ext cx="4684014" cy="4626864"/>
          </a:xfrm>
        </p:spPr>
        <p:txBody>
          <a:bodyPr anchor="ctr">
            <a:normAutofit fontScale="92500" lnSpcReduction="20000"/>
          </a:bodyPr>
          <a:lstStyle/>
          <a:p>
            <a:r>
              <a:rPr lang="en-US" dirty="0"/>
              <a:t>This is a challenging part of your application.</a:t>
            </a:r>
          </a:p>
          <a:p>
            <a:r>
              <a:rPr lang="en-US" dirty="0"/>
              <a:t>You can either apply for a temporary license beforehand or you can apply after arrival.</a:t>
            </a:r>
          </a:p>
          <a:p>
            <a:r>
              <a:rPr lang="en-US" dirty="0"/>
              <a:t>It takes 2-3 months to process.</a:t>
            </a:r>
          </a:p>
          <a:p>
            <a:r>
              <a:rPr lang="en-US" dirty="0"/>
              <a:t>Since you require your work permit (which you will receive after immigration) for this registration, you can apply 2 months prior to flying to Canada for a temporary registration and complete the process after arrival.</a:t>
            </a:r>
          </a:p>
        </p:txBody>
      </p:sp>
    </p:spTree>
    <p:extLst>
      <p:ext uri="{BB962C8B-B14F-4D97-AF65-F5344CB8AC3E}">
        <p14:creationId xmlns:p14="http://schemas.microsoft.com/office/powerpoint/2010/main" val="1579852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F6AB-FD92-4D94-6407-9D2FEBD4972C}"/>
              </a:ext>
            </a:extLst>
          </p:cNvPr>
          <p:cNvSpPr>
            <a:spLocks noGrp="1"/>
          </p:cNvSpPr>
          <p:nvPr>
            <p:ph type="title"/>
          </p:nvPr>
        </p:nvSpPr>
        <p:spPr/>
        <p:txBody>
          <a:bodyPr/>
          <a:lstStyle/>
          <a:p>
            <a:r>
              <a:rPr lang="en-US" dirty="0"/>
              <a:t>Who to contact?</a:t>
            </a:r>
          </a:p>
        </p:txBody>
      </p:sp>
      <p:sp>
        <p:nvSpPr>
          <p:cNvPr id="3" name="Content Placeholder 2">
            <a:extLst>
              <a:ext uri="{FF2B5EF4-FFF2-40B4-BE49-F238E27FC236}">
                <a16:creationId xmlns:a16="http://schemas.microsoft.com/office/drawing/2014/main" id="{2E07FF4D-3A89-6759-CFB1-E06CF092BD3D}"/>
              </a:ext>
            </a:extLst>
          </p:cNvPr>
          <p:cNvSpPr>
            <a:spLocks noGrp="1"/>
          </p:cNvSpPr>
          <p:nvPr>
            <p:ph idx="1"/>
          </p:nvPr>
        </p:nvSpPr>
        <p:spPr/>
        <p:txBody>
          <a:bodyPr/>
          <a:lstStyle/>
          <a:p>
            <a:r>
              <a:rPr lang="en-US" dirty="0"/>
              <a:t>Janet Scott </a:t>
            </a:r>
          </a:p>
          <a:p>
            <a:pPr marL="414000" lvl="1" indent="0">
              <a:buNone/>
            </a:pPr>
            <a:r>
              <a:rPr lang="en-US" dirty="0"/>
              <a:t>Program Administrator/ Registration</a:t>
            </a:r>
          </a:p>
          <a:p>
            <a:pPr marL="414000" lvl="1" indent="0">
              <a:buNone/>
            </a:pPr>
            <a:r>
              <a:rPr lang="en-US" dirty="0"/>
              <a:t>Royal College of Dental Surgeons of Ontario</a:t>
            </a:r>
          </a:p>
          <a:p>
            <a:pPr marL="414000" lvl="1" indent="0">
              <a:buNone/>
            </a:pPr>
            <a:r>
              <a:rPr lang="en-US" dirty="0"/>
              <a:t>6 Crescent Road, Toronto, ON M4W 1T1</a:t>
            </a:r>
          </a:p>
          <a:p>
            <a:pPr marL="414000" lvl="1" indent="0">
              <a:buNone/>
            </a:pPr>
            <a:r>
              <a:rPr lang="en-US" dirty="0" err="1"/>
              <a:t>ph</a:t>
            </a:r>
            <a:r>
              <a:rPr lang="en-US" dirty="0"/>
              <a:t>: 416-961-6555 x 4325</a:t>
            </a:r>
          </a:p>
          <a:p>
            <a:pPr marL="414000" lvl="1" indent="0">
              <a:buNone/>
            </a:pPr>
            <a:r>
              <a:rPr lang="en-US" dirty="0"/>
              <a:t>fax: 416-961-5814</a:t>
            </a:r>
          </a:p>
          <a:p>
            <a:pPr marL="414000" lvl="1" indent="0">
              <a:buNone/>
            </a:pPr>
            <a:r>
              <a:rPr lang="en-US" dirty="0"/>
              <a:t>toll-free: 1-800-565-4591</a:t>
            </a:r>
          </a:p>
        </p:txBody>
      </p:sp>
    </p:spTree>
    <p:extLst>
      <p:ext uri="{BB962C8B-B14F-4D97-AF65-F5344CB8AC3E}">
        <p14:creationId xmlns:p14="http://schemas.microsoft.com/office/powerpoint/2010/main" val="3245448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663168-AB9F-4032-1303-F0259052E184}"/>
              </a:ext>
            </a:extLst>
          </p:cNvPr>
          <p:cNvSpPr>
            <a:spLocks noGrp="1"/>
          </p:cNvSpPr>
          <p:nvPr>
            <p:ph type="title"/>
          </p:nvPr>
        </p:nvSpPr>
        <p:spPr>
          <a:xfrm>
            <a:off x="625509" y="1115568"/>
            <a:ext cx="2615712" cy="4626864"/>
          </a:xfrm>
        </p:spPr>
        <p:txBody>
          <a:bodyPr>
            <a:normAutofit/>
          </a:bodyPr>
          <a:lstStyle/>
          <a:p>
            <a:pPr algn="l"/>
            <a:r>
              <a:rPr lang="en-IN" sz="3100"/>
              <a:t>Document Summary</a:t>
            </a:r>
            <a:endParaRPr lang="en-US" sz="3100"/>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953"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ADFC384-2D70-AE98-8C25-B9923FFBABE3}"/>
              </a:ext>
            </a:extLst>
          </p:cNvPr>
          <p:cNvSpPr>
            <a:spLocks noGrp="1"/>
          </p:cNvSpPr>
          <p:nvPr>
            <p:ph idx="1"/>
          </p:nvPr>
        </p:nvSpPr>
        <p:spPr>
          <a:xfrm>
            <a:off x="3829048" y="1115568"/>
            <a:ext cx="4684014" cy="4626864"/>
          </a:xfrm>
        </p:spPr>
        <p:txBody>
          <a:bodyPr anchor="ctr">
            <a:normAutofit fontScale="92500" lnSpcReduction="10000"/>
          </a:bodyPr>
          <a:lstStyle/>
          <a:p>
            <a:pPr>
              <a:lnSpc>
                <a:spcPct val="90000"/>
              </a:lnSpc>
            </a:pPr>
            <a:r>
              <a:rPr lang="en-IN" dirty="0"/>
              <a:t>Application form (online link to be obtained from RCDSO)</a:t>
            </a:r>
            <a:endParaRPr lang="en-IN"/>
          </a:p>
          <a:p>
            <a:pPr>
              <a:lnSpc>
                <a:spcPct val="90000"/>
              </a:lnSpc>
            </a:pPr>
            <a:r>
              <a:rPr lang="en-IN" dirty="0"/>
              <a:t>Certified copy of dental degree and transcripts + a letter from the Dean of your university certifying the same (Bachelors, Masters, Diploma, Internship)</a:t>
            </a:r>
            <a:endParaRPr lang="en-IN"/>
          </a:p>
          <a:p>
            <a:pPr>
              <a:lnSpc>
                <a:spcPct val="90000"/>
              </a:lnSpc>
            </a:pPr>
            <a:r>
              <a:rPr lang="en-IN" dirty="0"/>
              <a:t>IELTS/ TOEFL score card</a:t>
            </a:r>
            <a:endParaRPr lang="en-IN"/>
          </a:p>
          <a:p>
            <a:pPr>
              <a:lnSpc>
                <a:spcPct val="90000"/>
              </a:lnSpc>
            </a:pPr>
            <a:r>
              <a:rPr lang="en-IN" dirty="0"/>
              <a:t>Work permit</a:t>
            </a:r>
            <a:endParaRPr lang="en-IN"/>
          </a:p>
          <a:p>
            <a:pPr>
              <a:lnSpc>
                <a:spcPct val="90000"/>
              </a:lnSpc>
            </a:pPr>
            <a:r>
              <a:rPr lang="en-IN" dirty="0"/>
              <a:t>Certificate of standing from dental council of your country</a:t>
            </a:r>
            <a:endParaRPr lang="en-IN"/>
          </a:p>
          <a:p>
            <a:pPr>
              <a:lnSpc>
                <a:spcPct val="90000"/>
              </a:lnSpc>
            </a:pPr>
            <a:r>
              <a:rPr lang="en-IN" dirty="0"/>
              <a:t>Offer letter from U of T</a:t>
            </a:r>
            <a:endParaRPr lang="en-IN"/>
          </a:p>
          <a:p>
            <a:pPr>
              <a:lnSpc>
                <a:spcPct val="90000"/>
              </a:lnSpc>
            </a:pPr>
            <a:r>
              <a:rPr lang="en-IN" dirty="0"/>
              <a:t>Credit card details</a:t>
            </a:r>
            <a:endParaRPr lang="en-US"/>
          </a:p>
        </p:txBody>
      </p:sp>
    </p:spTree>
    <p:extLst>
      <p:ext uri="{BB962C8B-B14F-4D97-AF65-F5344CB8AC3E}">
        <p14:creationId xmlns:p14="http://schemas.microsoft.com/office/powerpoint/2010/main" val="486930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CD4AA-6965-56B1-826C-B4EE5D90325E}"/>
              </a:ext>
            </a:extLst>
          </p:cNvPr>
          <p:cNvSpPr>
            <a:spLocks noGrp="1"/>
          </p:cNvSpPr>
          <p:nvPr>
            <p:ph type="title"/>
          </p:nvPr>
        </p:nvSpPr>
        <p:spPr>
          <a:xfrm>
            <a:off x="1028019" y="4406537"/>
            <a:ext cx="7080026" cy="1088336"/>
          </a:xfrm>
        </p:spPr>
        <p:txBody>
          <a:bodyPr vert="horz" lIns="91440" tIns="45720" rIns="91440" bIns="45720" rtlCol="0" anchor="b">
            <a:normAutofit/>
          </a:bodyPr>
          <a:lstStyle/>
          <a:p>
            <a:r>
              <a:rPr lang="en-US" sz="4200"/>
              <a:t>Before applying</a:t>
            </a:r>
          </a:p>
        </p:txBody>
      </p:sp>
      <p:sp>
        <p:nvSpPr>
          <p:cNvPr id="3" name="Content Placeholder 2">
            <a:extLst>
              <a:ext uri="{FF2B5EF4-FFF2-40B4-BE49-F238E27FC236}">
                <a16:creationId xmlns:a16="http://schemas.microsoft.com/office/drawing/2014/main" id="{DA3213CD-D515-F9E4-85D6-5D15A431975E}"/>
              </a:ext>
            </a:extLst>
          </p:cNvPr>
          <p:cNvSpPr>
            <a:spLocks noGrp="1"/>
          </p:cNvSpPr>
          <p:nvPr>
            <p:ph idx="1"/>
          </p:nvPr>
        </p:nvSpPr>
        <p:spPr>
          <a:xfrm>
            <a:off x="1028019" y="5494872"/>
            <a:ext cx="7080026" cy="621614"/>
          </a:xfrm>
        </p:spPr>
        <p:txBody>
          <a:bodyPr vert="horz" lIns="91440" tIns="45720" rIns="91440" bIns="45720" rtlCol="0" anchor="t">
            <a:normAutofit/>
          </a:bodyPr>
          <a:lstStyle/>
          <a:p>
            <a:pPr marL="0" indent="0" algn="ctr">
              <a:buNone/>
            </a:pPr>
            <a:r>
              <a:rPr lang="en-US">
                <a:solidFill>
                  <a:schemeClr val="tx1"/>
                </a:solidFill>
              </a:rPr>
              <a:t>Complete this course from RCDSO website.</a:t>
            </a:r>
          </a:p>
        </p:txBody>
      </p:sp>
      <p:pic>
        <p:nvPicPr>
          <p:cNvPr id="4" name="Picture 3">
            <a:extLst>
              <a:ext uri="{FF2B5EF4-FFF2-40B4-BE49-F238E27FC236}">
                <a16:creationId xmlns:a16="http://schemas.microsoft.com/office/drawing/2014/main" id="{597C5CCB-F621-91EB-0621-8D96A71B5243}"/>
              </a:ext>
            </a:extLst>
          </p:cNvPr>
          <p:cNvPicPr>
            <a:picLocks noChangeAspect="1"/>
          </p:cNvPicPr>
          <p:nvPr/>
        </p:nvPicPr>
        <p:blipFill>
          <a:blip r:embed="rId3"/>
          <a:stretch>
            <a:fillRect/>
          </a:stretch>
        </p:blipFill>
        <p:spPr>
          <a:xfrm>
            <a:off x="482503" y="2133439"/>
            <a:ext cx="8184084" cy="1759577"/>
          </a:xfrm>
          <a:prstGeom prst="rect">
            <a:avLst/>
          </a:prstGeom>
        </p:spPr>
      </p:pic>
    </p:spTree>
    <p:extLst>
      <p:ext uri="{BB962C8B-B14F-4D97-AF65-F5344CB8AC3E}">
        <p14:creationId xmlns:p14="http://schemas.microsoft.com/office/powerpoint/2010/main" val="15753848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65054-70E1-A2B4-DD64-BD89845E8806}"/>
              </a:ext>
            </a:extLst>
          </p:cNvPr>
          <p:cNvSpPr>
            <a:spLocks noGrp="1"/>
          </p:cNvSpPr>
          <p:nvPr>
            <p:ph type="title"/>
          </p:nvPr>
        </p:nvSpPr>
        <p:spPr/>
        <p:txBody>
          <a:bodyPr>
            <a:normAutofit fontScale="90000"/>
          </a:bodyPr>
          <a:lstStyle/>
          <a:p>
            <a:r>
              <a:rPr lang="en-IN"/>
              <a:t>Here’s what needs to be uploaded</a:t>
            </a:r>
            <a:endParaRPr lang="en-US" dirty="0"/>
          </a:p>
        </p:txBody>
      </p:sp>
      <p:sp>
        <p:nvSpPr>
          <p:cNvPr id="3" name="Content Placeholder 2">
            <a:extLst>
              <a:ext uri="{FF2B5EF4-FFF2-40B4-BE49-F238E27FC236}">
                <a16:creationId xmlns:a16="http://schemas.microsoft.com/office/drawing/2014/main" id="{A89C3147-A3C0-E61F-610D-8C4861C0B5B0}"/>
              </a:ext>
            </a:extLst>
          </p:cNvPr>
          <p:cNvSpPr>
            <a:spLocks noGrp="1"/>
          </p:cNvSpPr>
          <p:nvPr>
            <p:ph idx="1"/>
          </p:nvPr>
        </p:nvSpPr>
        <p:spPr>
          <a:xfrm>
            <a:off x="685346" y="1732450"/>
            <a:ext cx="3118169" cy="4058751"/>
          </a:xfrm>
        </p:spPr>
        <p:txBody>
          <a:bodyPr/>
          <a:lstStyle/>
          <a:p>
            <a:r>
              <a:rPr lang="en-IN"/>
              <a:t>Your documents may vary based on your application.</a:t>
            </a:r>
            <a:endParaRPr lang="en-US" dirty="0"/>
          </a:p>
        </p:txBody>
      </p:sp>
      <p:pic>
        <p:nvPicPr>
          <p:cNvPr id="5" name="Picture 4">
            <a:extLst>
              <a:ext uri="{FF2B5EF4-FFF2-40B4-BE49-F238E27FC236}">
                <a16:creationId xmlns:a16="http://schemas.microsoft.com/office/drawing/2014/main" id="{9829446B-9D7C-428F-2ADB-100F1BC2AAEE}"/>
              </a:ext>
            </a:extLst>
          </p:cNvPr>
          <p:cNvPicPr>
            <a:picLocks noChangeAspect="1"/>
          </p:cNvPicPr>
          <p:nvPr/>
        </p:nvPicPr>
        <p:blipFill>
          <a:blip r:embed="rId2"/>
          <a:stretch>
            <a:fillRect/>
          </a:stretch>
        </p:blipFill>
        <p:spPr>
          <a:xfrm>
            <a:off x="3971554" y="1732450"/>
            <a:ext cx="4723862" cy="4058751"/>
          </a:xfrm>
          <a:prstGeom prst="rect">
            <a:avLst/>
          </a:prstGeom>
        </p:spPr>
      </p:pic>
    </p:spTree>
    <p:extLst>
      <p:ext uri="{BB962C8B-B14F-4D97-AF65-F5344CB8AC3E}">
        <p14:creationId xmlns:p14="http://schemas.microsoft.com/office/powerpoint/2010/main" val="2029075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3B150DD-4880-E02F-223E-0AC4B5977988}"/>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l="13942" r="1109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80EF70F-D958-A8FC-992A-D606DD3629A1}"/>
              </a:ext>
            </a:extLst>
          </p:cNvPr>
          <p:cNvSpPr>
            <a:spLocks noGrp="1"/>
          </p:cNvSpPr>
          <p:nvPr>
            <p:ph type="title"/>
          </p:nvPr>
        </p:nvSpPr>
        <p:spPr/>
        <p:txBody>
          <a:bodyPr>
            <a:normAutofit fontScale="90000"/>
          </a:bodyPr>
          <a:lstStyle/>
          <a:p>
            <a:r>
              <a:rPr lang="en-US" dirty="0"/>
              <a:t>Holland </a:t>
            </a:r>
            <a:r>
              <a:rPr lang="en-US" dirty="0" err="1"/>
              <a:t>Bloorview</a:t>
            </a:r>
            <a:r>
              <a:rPr lang="en-US" dirty="0"/>
              <a:t> Kids Rehabilitation Hospital</a:t>
            </a:r>
          </a:p>
        </p:txBody>
      </p:sp>
      <p:sp>
        <p:nvSpPr>
          <p:cNvPr id="3" name="Content Placeholder 2">
            <a:extLst>
              <a:ext uri="{FF2B5EF4-FFF2-40B4-BE49-F238E27FC236}">
                <a16:creationId xmlns:a16="http://schemas.microsoft.com/office/drawing/2014/main" id="{825EAE47-CE70-254E-8903-FFED68FBE61C}"/>
              </a:ext>
            </a:extLst>
          </p:cNvPr>
          <p:cNvSpPr>
            <a:spLocks noGrp="1"/>
          </p:cNvSpPr>
          <p:nvPr>
            <p:ph idx="1"/>
          </p:nvPr>
        </p:nvSpPr>
        <p:spPr/>
        <p:txBody>
          <a:bodyPr>
            <a:normAutofit fontScale="70000" lnSpcReduction="20000"/>
          </a:bodyPr>
          <a:lstStyle/>
          <a:p>
            <a:r>
              <a:rPr lang="en-US" dirty="0"/>
              <a:t>Address &amp; Telephone Numbers</a:t>
            </a:r>
          </a:p>
          <a:p>
            <a:pPr marL="36900" indent="0">
              <a:buNone/>
            </a:pPr>
            <a:r>
              <a:rPr lang="en-US" dirty="0"/>
              <a:t>Holland </a:t>
            </a:r>
            <a:r>
              <a:rPr lang="en-US" dirty="0" err="1"/>
              <a:t>Bloorview</a:t>
            </a:r>
            <a:r>
              <a:rPr lang="en-US" dirty="0"/>
              <a:t> Kids Rehabilitation Hospital </a:t>
            </a:r>
          </a:p>
          <a:p>
            <a:pPr marL="36900" indent="0">
              <a:buNone/>
            </a:pPr>
            <a:r>
              <a:rPr lang="en-US" dirty="0"/>
              <a:t>150 Kilgour Road </a:t>
            </a:r>
          </a:p>
          <a:p>
            <a:pPr marL="36900" indent="0">
              <a:buNone/>
            </a:pPr>
            <a:r>
              <a:rPr lang="en-US" dirty="0"/>
              <a:t>Toronto, Ontario, Canada </a:t>
            </a:r>
          </a:p>
          <a:p>
            <a:pPr marL="36900" indent="0">
              <a:buNone/>
            </a:pPr>
            <a:r>
              <a:rPr lang="en-US" dirty="0"/>
              <a:t>M4G 1R8</a:t>
            </a:r>
          </a:p>
          <a:p>
            <a:pPr marL="36900" indent="0">
              <a:buNone/>
            </a:pPr>
            <a:endParaRPr lang="en-US" dirty="0"/>
          </a:p>
          <a:p>
            <a:r>
              <a:rPr lang="en-US" dirty="0"/>
              <a:t>Hospital</a:t>
            </a:r>
          </a:p>
          <a:p>
            <a:pPr marL="36900" indent="0">
              <a:buNone/>
            </a:pPr>
            <a:r>
              <a:rPr lang="en-US" dirty="0"/>
              <a:t>416-425-6220 </a:t>
            </a:r>
          </a:p>
          <a:p>
            <a:pPr marL="36900" indent="0">
              <a:buNone/>
            </a:pPr>
            <a:r>
              <a:rPr lang="en-US" dirty="0"/>
              <a:t>Toll Free: 1-800-363-2440</a:t>
            </a:r>
          </a:p>
          <a:p>
            <a:pPr marL="36900" indent="0">
              <a:buNone/>
            </a:pPr>
            <a:endParaRPr lang="en-US" dirty="0"/>
          </a:p>
          <a:p>
            <a:r>
              <a:rPr lang="en-US" dirty="0"/>
              <a:t>Dental and Cleft Lip and Palate Service: 416 425 6220 ext. 3465</a:t>
            </a:r>
          </a:p>
          <a:p>
            <a:endParaRPr lang="en-US" dirty="0"/>
          </a:p>
          <a:p>
            <a:r>
              <a:rPr lang="en-US" dirty="0"/>
              <a:t>Website: https://hollandbloorview.ca/</a:t>
            </a:r>
          </a:p>
          <a:p>
            <a:pPr marL="36900" indent="0">
              <a:buNone/>
            </a:pPr>
            <a:endParaRPr lang="en-US" dirty="0"/>
          </a:p>
          <a:p>
            <a:pPr marL="36900" indent="0">
              <a:buNone/>
            </a:pPr>
            <a:endParaRPr lang="en-US" dirty="0"/>
          </a:p>
        </p:txBody>
      </p:sp>
      <p:pic>
        <p:nvPicPr>
          <p:cNvPr id="5" name="Picture 4">
            <a:extLst>
              <a:ext uri="{FF2B5EF4-FFF2-40B4-BE49-F238E27FC236}">
                <a16:creationId xmlns:a16="http://schemas.microsoft.com/office/drawing/2014/main" id="{53B44ED7-E38D-58A9-6870-506D4C9A39CC}"/>
              </a:ext>
            </a:extLst>
          </p:cNvPr>
          <p:cNvPicPr>
            <a:picLocks noChangeAspect="1"/>
          </p:cNvPicPr>
          <p:nvPr/>
        </p:nvPicPr>
        <p:blipFill>
          <a:blip r:embed="rId3"/>
          <a:stretch>
            <a:fillRect/>
          </a:stretch>
        </p:blipFill>
        <p:spPr>
          <a:xfrm>
            <a:off x="4367719" y="6085756"/>
            <a:ext cx="2334638" cy="535423"/>
          </a:xfrm>
          <a:prstGeom prst="rect">
            <a:avLst/>
          </a:prstGeom>
        </p:spPr>
      </p:pic>
    </p:spTree>
    <p:extLst>
      <p:ext uri="{BB962C8B-B14F-4D97-AF65-F5344CB8AC3E}">
        <p14:creationId xmlns:p14="http://schemas.microsoft.com/office/powerpoint/2010/main" val="12838679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CAC1D-5388-1FDD-7305-34B54CD10FC5}"/>
              </a:ext>
            </a:extLst>
          </p:cNvPr>
          <p:cNvSpPr>
            <a:spLocks noGrp="1"/>
          </p:cNvSpPr>
          <p:nvPr>
            <p:ph type="title"/>
          </p:nvPr>
        </p:nvSpPr>
        <p:spPr>
          <a:xfrm>
            <a:off x="1028019" y="4477814"/>
            <a:ext cx="7080026" cy="1017059"/>
          </a:xfrm>
        </p:spPr>
        <p:txBody>
          <a:bodyPr vert="horz" lIns="91440" tIns="45720" rIns="91440" bIns="45720" rtlCol="0" anchor="b">
            <a:normAutofit/>
          </a:bodyPr>
          <a:lstStyle/>
          <a:p>
            <a:r>
              <a:rPr lang="en-US" sz="4200"/>
              <a:t>Application</a:t>
            </a:r>
          </a:p>
        </p:txBody>
      </p:sp>
      <p:sp>
        <p:nvSpPr>
          <p:cNvPr id="3" name="Content Placeholder 2">
            <a:extLst>
              <a:ext uri="{FF2B5EF4-FFF2-40B4-BE49-F238E27FC236}">
                <a16:creationId xmlns:a16="http://schemas.microsoft.com/office/drawing/2014/main" id="{211E176E-D4E1-B5CC-77D5-C6A0F5E47FDA}"/>
              </a:ext>
            </a:extLst>
          </p:cNvPr>
          <p:cNvSpPr>
            <a:spLocks noGrp="1"/>
          </p:cNvSpPr>
          <p:nvPr>
            <p:ph idx="1"/>
          </p:nvPr>
        </p:nvSpPr>
        <p:spPr>
          <a:xfrm>
            <a:off x="1028019" y="5494872"/>
            <a:ext cx="7080026" cy="652432"/>
          </a:xfrm>
        </p:spPr>
        <p:txBody>
          <a:bodyPr vert="horz" lIns="91440" tIns="45720" rIns="91440" bIns="45720" rtlCol="0" anchor="t">
            <a:normAutofit lnSpcReduction="10000"/>
          </a:bodyPr>
          <a:lstStyle/>
          <a:p>
            <a:pPr marL="0" indent="0" algn="ctr">
              <a:buNone/>
            </a:pPr>
            <a:r>
              <a:rPr lang="en-US">
                <a:solidFill>
                  <a:srgbClr val="FFBE69"/>
                </a:solidFill>
              </a:rPr>
              <a:t>You have to apply for post-specialty training program</a:t>
            </a:r>
          </a:p>
        </p:txBody>
      </p:sp>
      <p:pic>
        <p:nvPicPr>
          <p:cNvPr id="5" name="Picture 4">
            <a:extLst>
              <a:ext uri="{FF2B5EF4-FFF2-40B4-BE49-F238E27FC236}">
                <a16:creationId xmlns:a16="http://schemas.microsoft.com/office/drawing/2014/main" id="{023E83C7-90D4-7668-2D52-C9D7064D061A}"/>
              </a:ext>
            </a:extLst>
          </p:cNvPr>
          <p:cNvPicPr>
            <a:picLocks noChangeAspect="1"/>
          </p:cNvPicPr>
          <p:nvPr/>
        </p:nvPicPr>
        <p:blipFill>
          <a:blip r:embed="rId3"/>
          <a:stretch>
            <a:fillRect/>
          </a:stretch>
        </p:blipFill>
        <p:spPr>
          <a:xfrm>
            <a:off x="429807" y="1505211"/>
            <a:ext cx="8276449" cy="2151876"/>
          </a:xfrm>
          <a:prstGeom prst="rect">
            <a:avLst/>
          </a:prstGeom>
        </p:spPr>
      </p:pic>
    </p:spTree>
    <p:extLst>
      <p:ext uri="{BB962C8B-B14F-4D97-AF65-F5344CB8AC3E}">
        <p14:creationId xmlns:p14="http://schemas.microsoft.com/office/powerpoint/2010/main" val="20094314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D19F-4E72-15A1-D004-5DAB27DA6620}"/>
              </a:ext>
            </a:extLst>
          </p:cNvPr>
          <p:cNvSpPr>
            <a:spLocks noGrp="1"/>
          </p:cNvSpPr>
          <p:nvPr>
            <p:ph type="title"/>
          </p:nvPr>
        </p:nvSpPr>
        <p:spPr>
          <a:xfrm>
            <a:off x="530925" y="4208220"/>
            <a:ext cx="2959794" cy="1850651"/>
          </a:xfrm>
        </p:spPr>
        <p:txBody>
          <a:bodyPr>
            <a:normAutofit/>
          </a:bodyPr>
          <a:lstStyle/>
          <a:p>
            <a:pPr algn="l"/>
            <a:r>
              <a:rPr lang="en-IN" sz="3100"/>
              <a:t>Application</a:t>
            </a:r>
            <a:endParaRPr lang="en-US" sz="3100"/>
          </a:p>
        </p:txBody>
      </p:sp>
      <p:pic>
        <p:nvPicPr>
          <p:cNvPr id="5" name="Picture 4">
            <a:extLst>
              <a:ext uri="{FF2B5EF4-FFF2-40B4-BE49-F238E27FC236}">
                <a16:creationId xmlns:a16="http://schemas.microsoft.com/office/drawing/2014/main" id="{B9058ADB-BF39-68F6-32EE-6A6081F74305}"/>
              </a:ext>
            </a:extLst>
          </p:cNvPr>
          <p:cNvPicPr>
            <a:picLocks noChangeAspect="1"/>
          </p:cNvPicPr>
          <p:nvPr/>
        </p:nvPicPr>
        <p:blipFill>
          <a:blip r:embed="rId3"/>
          <a:stretch>
            <a:fillRect/>
          </a:stretch>
        </p:blipFill>
        <p:spPr>
          <a:xfrm>
            <a:off x="482601" y="643467"/>
            <a:ext cx="7409851" cy="3038039"/>
          </a:xfrm>
          <a:prstGeom prst="rect">
            <a:avLst/>
          </a:prstGeom>
        </p:spPr>
      </p:pic>
      <p:sp>
        <p:nvSpPr>
          <p:cNvPr id="3" name="Content Placeholder 2">
            <a:extLst>
              <a:ext uri="{FF2B5EF4-FFF2-40B4-BE49-F238E27FC236}">
                <a16:creationId xmlns:a16="http://schemas.microsoft.com/office/drawing/2014/main" id="{9BD262BC-951C-02E4-6619-6E4EC98CBF11}"/>
              </a:ext>
            </a:extLst>
          </p:cNvPr>
          <p:cNvSpPr>
            <a:spLocks noGrp="1"/>
          </p:cNvSpPr>
          <p:nvPr>
            <p:ph idx="1"/>
          </p:nvPr>
        </p:nvSpPr>
        <p:spPr>
          <a:xfrm>
            <a:off x="3854826" y="4208220"/>
            <a:ext cx="4822920" cy="1850651"/>
          </a:xfrm>
        </p:spPr>
        <p:txBody>
          <a:bodyPr anchor="ctr">
            <a:normAutofit lnSpcReduction="10000"/>
          </a:bodyPr>
          <a:lstStyle/>
          <a:p>
            <a:pPr>
              <a:lnSpc>
                <a:spcPct val="90000"/>
              </a:lnSpc>
              <a:buClr>
                <a:srgbClr val="6FD9F9"/>
              </a:buClr>
            </a:pPr>
            <a:r>
              <a:rPr lang="en-IN" sz="1600"/>
              <a:t>You have to request the RCDSO to provide you a suitable link for the same. Fill in the application, print it and sign it.</a:t>
            </a:r>
          </a:p>
          <a:p>
            <a:pPr>
              <a:lnSpc>
                <a:spcPct val="90000"/>
              </a:lnSpc>
              <a:buClr>
                <a:srgbClr val="6FD9F9"/>
              </a:buClr>
            </a:pPr>
            <a:r>
              <a:rPr lang="en-IN" sz="1600"/>
              <a:t>Send the copy to </a:t>
            </a:r>
            <a:r>
              <a:rPr lang="en-IN" sz="1600" err="1"/>
              <a:t>Dr.</a:t>
            </a:r>
            <a:r>
              <a:rPr lang="en-IN" sz="1600"/>
              <a:t> Carmichael to sign if you are applying from your country prior to arrival and submit with the requested documents.</a:t>
            </a:r>
            <a:endParaRPr lang="en-US" sz="1600"/>
          </a:p>
        </p:txBody>
      </p:sp>
    </p:spTree>
    <p:extLst>
      <p:ext uri="{BB962C8B-B14F-4D97-AF65-F5344CB8AC3E}">
        <p14:creationId xmlns:p14="http://schemas.microsoft.com/office/powerpoint/2010/main" val="31670150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2812AE-321D-EACF-C296-82BF0315BAE6}"/>
              </a:ext>
            </a:extLst>
          </p:cNvPr>
          <p:cNvSpPr>
            <a:spLocks noGrp="1"/>
          </p:cNvSpPr>
          <p:nvPr>
            <p:ph type="title"/>
          </p:nvPr>
        </p:nvSpPr>
        <p:spPr/>
        <p:txBody>
          <a:bodyPr/>
          <a:lstStyle/>
          <a:p>
            <a:r>
              <a:rPr lang="en-IN" dirty="0"/>
              <a:t>Certificate of standing</a:t>
            </a:r>
            <a:endParaRPr lang="en-US" dirty="0"/>
          </a:p>
        </p:txBody>
      </p:sp>
      <p:sp>
        <p:nvSpPr>
          <p:cNvPr id="6" name="Content Placeholder 5">
            <a:extLst>
              <a:ext uri="{FF2B5EF4-FFF2-40B4-BE49-F238E27FC236}">
                <a16:creationId xmlns:a16="http://schemas.microsoft.com/office/drawing/2014/main" id="{7C1AE6EC-83F1-3BEE-8626-D6B4EE6E9A79}"/>
              </a:ext>
            </a:extLst>
          </p:cNvPr>
          <p:cNvSpPr>
            <a:spLocks noGrp="1"/>
          </p:cNvSpPr>
          <p:nvPr>
            <p:ph sz="half" idx="1"/>
          </p:nvPr>
        </p:nvSpPr>
        <p:spPr/>
        <p:txBody>
          <a:bodyPr/>
          <a:lstStyle/>
          <a:p>
            <a:endParaRPr lang="en-US"/>
          </a:p>
        </p:txBody>
      </p:sp>
      <p:sp>
        <p:nvSpPr>
          <p:cNvPr id="7" name="Content Placeholder 6">
            <a:extLst>
              <a:ext uri="{FF2B5EF4-FFF2-40B4-BE49-F238E27FC236}">
                <a16:creationId xmlns:a16="http://schemas.microsoft.com/office/drawing/2014/main" id="{13DC4DEA-9AE0-F5F3-8175-E0AFB964FBFD}"/>
              </a:ext>
            </a:extLst>
          </p:cNvPr>
          <p:cNvSpPr>
            <a:spLocks noGrp="1"/>
          </p:cNvSpPr>
          <p:nvPr>
            <p:ph sz="half" idx="2"/>
          </p:nvPr>
        </p:nvSpPr>
        <p:spPr>
          <a:xfrm>
            <a:off x="4066163" y="1732450"/>
            <a:ext cx="4384506" cy="4058751"/>
          </a:xfrm>
        </p:spPr>
        <p:txBody>
          <a:bodyPr/>
          <a:lstStyle/>
          <a:p>
            <a:r>
              <a:rPr lang="en-IN" dirty="0"/>
              <a:t>Download this form from the RCDSO website and get it filled from the dental council of your country. This form has to be sent to RCDSO directly by the council.</a:t>
            </a:r>
          </a:p>
          <a:p>
            <a:r>
              <a:rPr lang="en-IN" dirty="0"/>
              <a:t>You cannot submit this yourself.</a:t>
            </a:r>
          </a:p>
          <a:p>
            <a:r>
              <a:rPr lang="en-IN" dirty="0"/>
              <a:t>This one can be a troublemaker.</a:t>
            </a:r>
            <a:endParaRPr lang="en-US" dirty="0"/>
          </a:p>
        </p:txBody>
      </p:sp>
      <p:pic>
        <p:nvPicPr>
          <p:cNvPr id="5" name="Picture 4">
            <a:extLst>
              <a:ext uri="{FF2B5EF4-FFF2-40B4-BE49-F238E27FC236}">
                <a16:creationId xmlns:a16="http://schemas.microsoft.com/office/drawing/2014/main" id="{4668C44E-2710-5152-9B03-35B4ECA5DE38}"/>
              </a:ext>
            </a:extLst>
          </p:cNvPr>
          <p:cNvPicPr>
            <a:picLocks noChangeAspect="1"/>
          </p:cNvPicPr>
          <p:nvPr/>
        </p:nvPicPr>
        <p:blipFill>
          <a:blip r:embed="rId2"/>
          <a:stretch>
            <a:fillRect/>
          </a:stretch>
        </p:blipFill>
        <p:spPr>
          <a:xfrm>
            <a:off x="693332" y="1732450"/>
            <a:ext cx="3251265" cy="4256865"/>
          </a:xfrm>
          <a:prstGeom prst="rect">
            <a:avLst/>
          </a:prstGeom>
        </p:spPr>
      </p:pic>
    </p:spTree>
    <p:extLst>
      <p:ext uri="{BB962C8B-B14F-4D97-AF65-F5344CB8AC3E}">
        <p14:creationId xmlns:p14="http://schemas.microsoft.com/office/powerpoint/2010/main" val="27086740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73576-E02E-4D50-E350-7A435CFCA4F8}"/>
              </a:ext>
            </a:extLst>
          </p:cNvPr>
          <p:cNvSpPr>
            <a:spLocks noGrp="1"/>
          </p:cNvSpPr>
          <p:nvPr>
            <p:ph type="title"/>
          </p:nvPr>
        </p:nvSpPr>
        <p:spPr/>
        <p:txBody>
          <a:bodyPr/>
          <a:lstStyle/>
          <a:p>
            <a:r>
              <a:rPr lang="en-IN" dirty="0"/>
              <a:t>Application</a:t>
            </a:r>
            <a:endParaRPr lang="en-US" dirty="0"/>
          </a:p>
        </p:txBody>
      </p:sp>
      <p:sp>
        <p:nvSpPr>
          <p:cNvPr id="3" name="Content Placeholder 2">
            <a:extLst>
              <a:ext uri="{FF2B5EF4-FFF2-40B4-BE49-F238E27FC236}">
                <a16:creationId xmlns:a16="http://schemas.microsoft.com/office/drawing/2014/main" id="{3B321972-7E03-41C2-B6CA-30FCA9DE328F}"/>
              </a:ext>
            </a:extLst>
          </p:cNvPr>
          <p:cNvSpPr>
            <a:spLocks noGrp="1"/>
          </p:cNvSpPr>
          <p:nvPr>
            <p:ph idx="1"/>
          </p:nvPr>
        </p:nvSpPr>
        <p:spPr/>
        <p:txBody>
          <a:bodyPr/>
          <a:lstStyle/>
          <a:p>
            <a:r>
              <a:rPr lang="en-IN" dirty="0"/>
              <a:t>After my application was reviewed, I was asked to provide a letter of explanation with the description of my current activities. This was my response</a:t>
            </a:r>
            <a:endParaRPr lang="en-US" dirty="0"/>
          </a:p>
        </p:txBody>
      </p:sp>
      <p:pic>
        <p:nvPicPr>
          <p:cNvPr id="5" name="Picture 4">
            <a:extLst>
              <a:ext uri="{FF2B5EF4-FFF2-40B4-BE49-F238E27FC236}">
                <a16:creationId xmlns:a16="http://schemas.microsoft.com/office/drawing/2014/main" id="{2A5013EB-8F2A-7BC9-A7E5-91CDD0EFCF87}"/>
              </a:ext>
            </a:extLst>
          </p:cNvPr>
          <p:cNvPicPr>
            <a:picLocks noChangeAspect="1"/>
          </p:cNvPicPr>
          <p:nvPr/>
        </p:nvPicPr>
        <p:blipFill>
          <a:blip r:embed="rId2"/>
          <a:stretch>
            <a:fillRect/>
          </a:stretch>
        </p:blipFill>
        <p:spPr>
          <a:xfrm>
            <a:off x="943583" y="3179852"/>
            <a:ext cx="4287770" cy="3068548"/>
          </a:xfrm>
          <a:prstGeom prst="rect">
            <a:avLst/>
          </a:prstGeom>
        </p:spPr>
      </p:pic>
      <p:sp>
        <p:nvSpPr>
          <p:cNvPr id="4" name="TextBox 3">
            <a:extLst>
              <a:ext uri="{FF2B5EF4-FFF2-40B4-BE49-F238E27FC236}">
                <a16:creationId xmlns:a16="http://schemas.microsoft.com/office/drawing/2014/main" id="{3CB66156-D1B8-27E8-A676-167833E9BE69}"/>
              </a:ext>
            </a:extLst>
          </p:cNvPr>
          <p:cNvSpPr txBox="1"/>
          <p:nvPr/>
        </p:nvSpPr>
        <p:spPr>
          <a:xfrm>
            <a:off x="5564222" y="4005017"/>
            <a:ext cx="3054485" cy="646331"/>
          </a:xfrm>
          <a:prstGeom prst="rect">
            <a:avLst/>
          </a:prstGeom>
          <a:noFill/>
        </p:spPr>
        <p:txBody>
          <a:bodyPr wrap="square" rtlCol="0">
            <a:spAutoFit/>
          </a:bodyPr>
          <a:lstStyle/>
          <a:p>
            <a:r>
              <a:rPr lang="en-IN" dirty="0"/>
              <a:t>You may or may not be asked for this.</a:t>
            </a:r>
            <a:endParaRPr lang="en-US" dirty="0"/>
          </a:p>
        </p:txBody>
      </p:sp>
    </p:spTree>
    <p:extLst>
      <p:ext uri="{BB962C8B-B14F-4D97-AF65-F5344CB8AC3E}">
        <p14:creationId xmlns:p14="http://schemas.microsoft.com/office/powerpoint/2010/main" val="34084121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E15E-31C4-2A86-1652-6695F91B0CFD}"/>
              </a:ext>
            </a:extLst>
          </p:cNvPr>
          <p:cNvSpPr>
            <a:spLocks noGrp="1"/>
          </p:cNvSpPr>
          <p:nvPr>
            <p:ph type="title"/>
          </p:nvPr>
        </p:nvSpPr>
        <p:spPr/>
        <p:txBody>
          <a:bodyPr/>
          <a:lstStyle/>
          <a:p>
            <a:r>
              <a:rPr lang="en-IN" dirty="0"/>
              <a:t>Payment</a:t>
            </a:r>
            <a:endParaRPr lang="en-US" dirty="0"/>
          </a:p>
        </p:txBody>
      </p:sp>
      <p:sp>
        <p:nvSpPr>
          <p:cNvPr id="3" name="Content Placeholder 2">
            <a:extLst>
              <a:ext uri="{FF2B5EF4-FFF2-40B4-BE49-F238E27FC236}">
                <a16:creationId xmlns:a16="http://schemas.microsoft.com/office/drawing/2014/main" id="{B01F7E2A-5181-7480-4B04-168C2E1590CF}"/>
              </a:ext>
            </a:extLst>
          </p:cNvPr>
          <p:cNvSpPr>
            <a:spLocks noGrp="1"/>
          </p:cNvSpPr>
          <p:nvPr>
            <p:ph idx="1"/>
          </p:nvPr>
        </p:nvSpPr>
        <p:spPr/>
        <p:txBody>
          <a:bodyPr/>
          <a:lstStyle/>
          <a:p>
            <a:r>
              <a:rPr lang="en-IN" dirty="0"/>
              <a:t>The credit card details have to be provided at the time of application submission. </a:t>
            </a:r>
          </a:p>
          <a:p>
            <a:r>
              <a:rPr lang="en-IN" dirty="0"/>
              <a:t>Amount will be deducted after approval of your application.</a:t>
            </a:r>
          </a:p>
          <a:p>
            <a:r>
              <a:rPr lang="en-IN" dirty="0"/>
              <a:t>The amount for the application fee is 150$ and 2995$ annual fee (Year 2023-24) </a:t>
            </a:r>
            <a:endParaRPr lang="en-US" dirty="0"/>
          </a:p>
        </p:txBody>
      </p:sp>
      <p:pic>
        <p:nvPicPr>
          <p:cNvPr id="9" name="Picture 8">
            <a:extLst>
              <a:ext uri="{FF2B5EF4-FFF2-40B4-BE49-F238E27FC236}">
                <a16:creationId xmlns:a16="http://schemas.microsoft.com/office/drawing/2014/main" id="{524CCBA6-DBAC-BE4F-C6CA-0BF9DFAA6C28}"/>
              </a:ext>
            </a:extLst>
          </p:cNvPr>
          <p:cNvPicPr>
            <a:picLocks noChangeAspect="1"/>
          </p:cNvPicPr>
          <p:nvPr/>
        </p:nvPicPr>
        <p:blipFill rotWithShape="1">
          <a:blip r:embed="rId2"/>
          <a:srcRect b="22610"/>
          <a:stretch/>
        </p:blipFill>
        <p:spPr>
          <a:xfrm>
            <a:off x="887886" y="4050439"/>
            <a:ext cx="7176344" cy="1515860"/>
          </a:xfrm>
          <a:prstGeom prst="rect">
            <a:avLst/>
          </a:prstGeom>
        </p:spPr>
      </p:pic>
      <p:sp>
        <p:nvSpPr>
          <p:cNvPr id="4" name="TextBox 3">
            <a:extLst>
              <a:ext uri="{FF2B5EF4-FFF2-40B4-BE49-F238E27FC236}">
                <a16:creationId xmlns:a16="http://schemas.microsoft.com/office/drawing/2014/main" id="{FC755C7B-FBC1-E36B-F820-A97FFBC81BE7}"/>
              </a:ext>
            </a:extLst>
          </p:cNvPr>
          <p:cNvSpPr txBox="1"/>
          <p:nvPr/>
        </p:nvSpPr>
        <p:spPr>
          <a:xfrm>
            <a:off x="1216241" y="4873840"/>
            <a:ext cx="683581" cy="369332"/>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12813432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0A5CE-BFEC-5CA6-66B8-1DE37F38790A}"/>
              </a:ext>
            </a:extLst>
          </p:cNvPr>
          <p:cNvSpPr>
            <a:spLocks noGrp="1"/>
          </p:cNvSpPr>
          <p:nvPr>
            <p:ph type="title"/>
          </p:nvPr>
        </p:nvSpPr>
        <p:spPr>
          <a:xfrm>
            <a:off x="685346" y="609600"/>
            <a:ext cx="4483554" cy="1329596"/>
          </a:xfrm>
        </p:spPr>
        <p:txBody>
          <a:bodyPr>
            <a:normAutofit/>
          </a:bodyPr>
          <a:lstStyle/>
          <a:p>
            <a:r>
              <a:rPr lang="en-IN" dirty="0"/>
              <a:t>License</a:t>
            </a:r>
            <a:endParaRPr lang="en-US" dirty="0"/>
          </a:p>
        </p:txBody>
      </p:sp>
      <p:sp>
        <p:nvSpPr>
          <p:cNvPr id="3" name="Content Placeholder 2">
            <a:extLst>
              <a:ext uri="{FF2B5EF4-FFF2-40B4-BE49-F238E27FC236}">
                <a16:creationId xmlns:a16="http://schemas.microsoft.com/office/drawing/2014/main" id="{D1E8FF57-1E4B-7340-517C-38DF95DCA681}"/>
              </a:ext>
            </a:extLst>
          </p:cNvPr>
          <p:cNvSpPr>
            <a:spLocks noGrp="1"/>
          </p:cNvSpPr>
          <p:nvPr>
            <p:ph idx="1"/>
          </p:nvPr>
        </p:nvSpPr>
        <p:spPr>
          <a:xfrm>
            <a:off x="685346" y="2127623"/>
            <a:ext cx="4483554" cy="3567225"/>
          </a:xfrm>
        </p:spPr>
        <p:txBody>
          <a:bodyPr anchor="ctr">
            <a:normAutofit/>
          </a:bodyPr>
          <a:lstStyle/>
          <a:p>
            <a:pPr>
              <a:buClr>
                <a:srgbClr val="F4BE72"/>
              </a:buClr>
            </a:pPr>
            <a:r>
              <a:rPr lang="en-IN" dirty="0"/>
              <a:t>This is the final certificate. </a:t>
            </a:r>
            <a:endParaRPr lang="en-IN"/>
          </a:p>
          <a:p>
            <a:pPr>
              <a:buClr>
                <a:srgbClr val="F4BE72"/>
              </a:buClr>
            </a:pPr>
            <a:r>
              <a:rPr lang="en-IN" dirty="0"/>
              <a:t>You must share this with </a:t>
            </a:r>
            <a:r>
              <a:rPr lang="en-IN" dirty="0" err="1"/>
              <a:t>Dr.</a:t>
            </a:r>
            <a:r>
              <a:rPr lang="en-IN" dirty="0"/>
              <a:t> Carmichael, SickKids and U of T for completion of your registration with the university.</a:t>
            </a:r>
            <a:endParaRPr lang="en-US"/>
          </a:p>
        </p:txBody>
      </p:sp>
      <p:pic>
        <p:nvPicPr>
          <p:cNvPr id="10" name="Picture 9">
            <a:extLst>
              <a:ext uri="{FF2B5EF4-FFF2-40B4-BE49-F238E27FC236}">
                <a16:creationId xmlns:a16="http://schemas.microsoft.com/office/drawing/2014/main" id="{7AEE9CAC-347C-43C2-AE87-6BC5566E60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5424678" y="1"/>
            <a:ext cx="3719322" cy="6858000"/>
          </a:xfrm>
          <a:prstGeom prst="rect">
            <a:avLst/>
          </a:prstGeom>
        </p:spPr>
      </p:pic>
      <p:pic>
        <p:nvPicPr>
          <p:cNvPr id="6" name="Picture 5">
            <a:extLst>
              <a:ext uri="{FF2B5EF4-FFF2-40B4-BE49-F238E27FC236}">
                <a16:creationId xmlns:a16="http://schemas.microsoft.com/office/drawing/2014/main" id="{13EB5EA4-0174-FE4D-6EE8-E09F7965A5E5}"/>
              </a:ext>
            </a:extLst>
          </p:cNvPr>
          <p:cNvPicPr>
            <a:picLocks noChangeAspect="1"/>
          </p:cNvPicPr>
          <p:nvPr/>
        </p:nvPicPr>
        <p:blipFill rotWithShape="1">
          <a:blip r:embed="rId4"/>
          <a:srcRect l="21359" t="12848" r="23883" b="12416"/>
          <a:stretch/>
        </p:blipFill>
        <p:spPr>
          <a:xfrm>
            <a:off x="5419794" y="2059619"/>
            <a:ext cx="3724206" cy="2859186"/>
          </a:xfrm>
          <a:prstGeom prst="rect">
            <a:avLst/>
          </a:prstGeom>
        </p:spPr>
      </p:pic>
    </p:spTree>
    <p:extLst>
      <p:ext uri="{BB962C8B-B14F-4D97-AF65-F5344CB8AC3E}">
        <p14:creationId xmlns:p14="http://schemas.microsoft.com/office/powerpoint/2010/main" val="9770802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192242-0247-D45A-D26E-B56A79B1E7D7}"/>
              </a:ext>
            </a:extLst>
          </p:cNvPr>
          <p:cNvSpPr>
            <a:spLocks noGrp="1"/>
          </p:cNvSpPr>
          <p:nvPr>
            <p:ph type="ctrTitle"/>
          </p:nvPr>
        </p:nvSpPr>
        <p:spPr>
          <a:xfrm>
            <a:off x="1031987" y="2514599"/>
            <a:ext cx="7080026" cy="1828801"/>
          </a:xfrm>
        </p:spPr>
        <p:txBody>
          <a:bodyPr>
            <a:normAutofit/>
          </a:bodyPr>
          <a:lstStyle/>
          <a:p>
            <a:r>
              <a:rPr lang="en-US" dirty="0"/>
              <a:t>Registration with SickKids Hospital</a:t>
            </a:r>
          </a:p>
        </p:txBody>
      </p:sp>
    </p:spTree>
    <p:extLst>
      <p:ext uri="{BB962C8B-B14F-4D97-AF65-F5344CB8AC3E}">
        <p14:creationId xmlns:p14="http://schemas.microsoft.com/office/powerpoint/2010/main" val="291105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91F6AB-FD92-4D94-6407-9D2FEBD4972C}"/>
              </a:ext>
            </a:extLst>
          </p:cNvPr>
          <p:cNvSpPr>
            <a:spLocks noGrp="1"/>
          </p:cNvSpPr>
          <p:nvPr>
            <p:ph type="title"/>
          </p:nvPr>
        </p:nvSpPr>
        <p:spPr>
          <a:xfrm>
            <a:off x="625509" y="1115568"/>
            <a:ext cx="2615712" cy="4626864"/>
          </a:xfrm>
        </p:spPr>
        <p:txBody>
          <a:bodyPr>
            <a:normAutofit/>
          </a:bodyPr>
          <a:lstStyle/>
          <a:p>
            <a:pPr algn="l"/>
            <a:r>
              <a:rPr lang="en-US" sz="3100"/>
              <a:t>Who to contact?</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953"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07FF4D-3A89-6759-CFB1-E06CF092BD3D}"/>
              </a:ext>
            </a:extLst>
          </p:cNvPr>
          <p:cNvSpPr>
            <a:spLocks noGrp="1"/>
          </p:cNvSpPr>
          <p:nvPr>
            <p:ph idx="1"/>
          </p:nvPr>
        </p:nvSpPr>
        <p:spPr>
          <a:xfrm>
            <a:off x="3829048" y="1115568"/>
            <a:ext cx="4684014" cy="4626864"/>
          </a:xfrm>
        </p:spPr>
        <p:txBody>
          <a:bodyPr anchor="ctr">
            <a:normAutofit/>
          </a:bodyPr>
          <a:lstStyle/>
          <a:p>
            <a:r>
              <a:rPr lang="en-US" dirty="0"/>
              <a:t>Helen Cheung</a:t>
            </a:r>
          </a:p>
          <a:p>
            <a:pPr marL="414000" lvl="1" indent="0">
              <a:buNone/>
            </a:pPr>
            <a:r>
              <a:rPr lang="en-US" dirty="0"/>
              <a:t> Administrative Assistant, Dentistry Department</a:t>
            </a:r>
          </a:p>
          <a:p>
            <a:pPr marL="414000" lvl="1" indent="0">
              <a:buNone/>
            </a:pPr>
            <a:r>
              <a:rPr lang="en-US" dirty="0"/>
              <a:t>The Hospital for Sick Children</a:t>
            </a:r>
          </a:p>
          <a:p>
            <a:pPr marL="414000" lvl="1" indent="0">
              <a:buNone/>
            </a:pPr>
            <a:r>
              <a:rPr lang="en-US" dirty="0"/>
              <a:t>555 University Avenue, Toronto, Ontario M5G 1X8</a:t>
            </a:r>
          </a:p>
          <a:p>
            <a:pPr marL="414000" lvl="1" indent="0">
              <a:buNone/>
            </a:pPr>
            <a:r>
              <a:rPr lang="en-US" dirty="0"/>
              <a:t>Phone: 416-813-6008  |  Fax:  416.813.6375</a:t>
            </a:r>
          </a:p>
          <a:p>
            <a:pPr marL="414000" lvl="1" indent="0">
              <a:buNone/>
            </a:pPr>
            <a:r>
              <a:rPr lang="en-US" dirty="0"/>
              <a:t>Email: helen.cheung@sickkids.ca</a:t>
            </a:r>
          </a:p>
        </p:txBody>
      </p:sp>
    </p:spTree>
    <p:extLst>
      <p:ext uri="{BB962C8B-B14F-4D97-AF65-F5344CB8AC3E}">
        <p14:creationId xmlns:p14="http://schemas.microsoft.com/office/powerpoint/2010/main" val="7350830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9AE8-89DD-364C-3E0E-F8407864BC93}"/>
              </a:ext>
            </a:extLst>
          </p:cNvPr>
          <p:cNvSpPr>
            <a:spLocks noGrp="1"/>
          </p:cNvSpPr>
          <p:nvPr>
            <p:ph type="title"/>
          </p:nvPr>
        </p:nvSpPr>
        <p:spPr>
          <a:xfrm>
            <a:off x="3859620" y="609600"/>
            <a:ext cx="4483554" cy="970450"/>
          </a:xfrm>
        </p:spPr>
        <p:txBody>
          <a:bodyPr>
            <a:normAutofit fontScale="90000"/>
          </a:bodyPr>
          <a:lstStyle/>
          <a:p>
            <a:pPr>
              <a:lnSpc>
                <a:spcPct val="90000"/>
              </a:lnSpc>
            </a:pPr>
            <a:r>
              <a:rPr lang="en-IN" sz="3400"/>
              <a:t>Document Summary</a:t>
            </a:r>
            <a:endParaRPr lang="en-US" sz="3400"/>
          </a:p>
        </p:txBody>
      </p:sp>
      <p:pic>
        <p:nvPicPr>
          <p:cNvPr id="5" name="Picture 4" descr="Pen placed on top of a signature line">
            <a:extLst>
              <a:ext uri="{FF2B5EF4-FFF2-40B4-BE49-F238E27FC236}">
                <a16:creationId xmlns:a16="http://schemas.microsoft.com/office/drawing/2014/main" id="{53DD1FB7-2981-943C-C656-99B027187B12}"/>
              </a:ext>
            </a:extLst>
          </p:cNvPr>
          <p:cNvPicPr>
            <a:picLocks noChangeAspect="1"/>
          </p:cNvPicPr>
          <p:nvPr/>
        </p:nvPicPr>
        <p:blipFill rotWithShape="1">
          <a:blip r:embed="rId3"/>
          <a:srcRect l="58261" r="8366" b="-2"/>
          <a:stretch/>
        </p:blipFill>
        <p:spPr>
          <a:xfrm>
            <a:off x="-7986" y="1"/>
            <a:ext cx="3428736" cy="6858000"/>
          </a:xfrm>
          <a:prstGeom prst="rect">
            <a:avLst/>
          </a:prstGeom>
        </p:spPr>
      </p:pic>
      <p:sp>
        <p:nvSpPr>
          <p:cNvPr id="3" name="Content Placeholder 2">
            <a:extLst>
              <a:ext uri="{FF2B5EF4-FFF2-40B4-BE49-F238E27FC236}">
                <a16:creationId xmlns:a16="http://schemas.microsoft.com/office/drawing/2014/main" id="{4D7A2607-BA1F-A63A-88D5-93EA6C75E257}"/>
              </a:ext>
            </a:extLst>
          </p:cNvPr>
          <p:cNvSpPr>
            <a:spLocks noGrp="1"/>
          </p:cNvSpPr>
          <p:nvPr>
            <p:ph idx="1"/>
          </p:nvPr>
        </p:nvSpPr>
        <p:spPr>
          <a:xfrm>
            <a:off x="3859620" y="1828801"/>
            <a:ext cx="4483554" cy="3866048"/>
          </a:xfrm>
        </p:spPr>
        <p:txBody>
          <a:bodyPr anchor="ctr">
            <a:normAutofit/>
          </a:bodyPr>
          <a:lstStyle/>
          <a:p>
            <a:pPr>
              <a:buClr>
                <a:srgbClr val="F2AE4F"/>
              </a:buClr>
            </a:pPr>
            <a:r>
              <a:rPr lang="en-IN" dirty="0"/>
              <a:t>Registration form (to be filled and returned)</a:t>
            </a:r>
            <a:endParaRPr lang="en-IN"/>
          </a:p>
          <a:p>
            <a:pPr>
              <a:buClr>
                <a:srgbClr val="F2AE4F"/>
              </a:buClr>
            </a:pPr>
            <a:r>
              <a:rPr lang="en-IN" dirty="0"/>
              <a:t>Copy of dental degree</a:t>
            </a:r>
            <a:endParaRPr lang="en-IN"/>
          </a:p>
          <a:p>
            <a:pPr>
              <a:buClr>
                <a:srgbClr val="F2AE4F"/>
              </a:buClr>
            </a:pPr>
            <a:r>
              <a:rPr lang="en-IN" dirty="0"/>
              <a:t>Copy of confirmation of enrolment from U of T Dept of Dentistry</a:t>
            </a:r>
            <a:endParaRPr lang="en-IN"/>
          </a:p>
          <a:p>
            <a:pPr>
              <a:buClr>
                <a:srgbClr val="F2AE4F"/>
              </a:buClr>
            </a:pPr>
            <a:r>
              <a:rPr lang="en-IN" dirty="0"/>
              <a:t>Copy of RCDSO member certificate</a:t>
            </a:r>
            <a:endParaRPr lang="en-IN"/>
          </a:p>
          <a:p>
            <a:pPr>
              <a:buClr>
                <a:srgbClr val="F2AE4F"/>
              </a:buClr>
            </a:pPr>
            <a:r>
              <a:rPr lang="en-IN" dirty="0"/>
              <a:t>Work permit</a:t>
            </a:r>
            <a:endParaRPr lang="en-US"/>
          </a:p>
        </p:txBody>
      </p:sp>
      <p:pic>
        <p:nvPicPr>
          <p:cNvPr id="9" name="Picture 8">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986" y="1"/>
            <a:ext cx="3517898" cy="6858000"/>
          </a:xfrm>
          <a:prstGeom prst="rect">
            <a:avLst/>
          </a:prstGeom>
        </p:spPr>
      </p:pic>
    </p:spTree>
    <p:extLst>
      <p:ext uri="{BB962C8B-B14F-4D97-AF65-F5344CB8AC3E}">
        <p14:creationId xmlns:p14="http://schemas.microsoft.com/office/powerpoint/2010/main" val="16202196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89AEE-7500-DAFA-D1B9-86E58EFD2D68}"/>
              </a:ext>
            </a:extLst>
          </p:cNvPr>
          <p:cNvSpPr>
            <a:spLocks noGrp="1"/>
          </p:cNvSpPr>
          <p:nvPr>
            <p:ph type="title"/>
          </p:nvPr>
        </p:nvSpPr>
        <p:spPr/>
        <p:txBody>
          <a:bodyPr>
            <a:normAutofit fontScale="90000"/>
          </a:bodyPr>
          <a:lstStyle/>
          <a:p>
            <a:r>
              <a:rPr lang="en-IN" dirty="0"/>
              <a:t>Confirmation of Enrolment</a:t>
            </a:r>
            <a:endParaRPr lang="en-US" dirty="0"/>
          </a:p>
        </p:txBody>
      </p:sp>
      <p:pic>
        <p:nvPicPr>
          <p:cNvPr id="4" name="Picture 3">
            <a:extLst>
              <a:ext uri="{FF2B5EF4-FFF2-40B4-BE49-F238E27FC236}">
                <a16:creationId xmlns:a16="http://schemas.microsoft.com/office/drawing/2014/main" id="{36481F6D-40E8-DD78-B9C3-C659DDA2E8EB}"/>
              </a:ext>
            </a:extLst>
          </p:cNvPr>
          <p:cNvPicPr>
            <a:picLocks noChangeAspect="1"/>
          </p:cNvPicPr>
          <p:nvPr/>
        </p:nvPicPr>
        <p:blipFill rotWithShape="1">
          <a:blip r:embed="rId2"/>
          <a:srcRect l="25243" t="16127" r="26311" b="12935"/>
          <a:stretch/>
        </p:blipFill>
        <p:spPr>
          <a:xfrm>
            <a:off x="2185232" y="1509203"/>
            <a:ext cx="5324570" cy="4385570"/>
          </a:xfrm>
          <a:prstGeom prst="rect">
            <a:avLst/>
          </a:prstGeom>
        </p:spPr>
      </p:pic>
    </p:spTree>
    <p:extLst>
      <p:ext uri="{BB962C8B-B14F-4D97-AF65-F5344CB8AC3E}">
        <p14:creationId xmlns:p14="http://schemas.microsoft.com/office/powerpoint/2010/main" val="3189061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806FFEF-BA92-C99B-8CDD-B80911680F4F}"/>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l="4067" r="704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24DACD-F4B3-EE55-015F-8BA65118D455}"/>
              </a:ext>
            </a:extLst>
          </p:cNvPr>
          <p:cNvSpPr>
            <a:spLocks noGrp="1"/>
          </p:cNvSpPr>
          <p:nvPr>
            <p:ph type="title"/>
          </p:nvPr>
        </p:nvSpPr>
        <p:spPr/>
        <p:txBody>
          <a:bodyPr>
            <a:normAutofit fontScale="90000"/>
          </a:bodyPr>
          <a:lstStyle/>
          <a:p>
            <a:r>
              <a:rPr lang="en-US" dirty="0"/>
              <a:t>Hospital for Sick Children</a:t>
            </a:r>
          </a:p>
        </p:txBody>
      </p:sp>
      <p:sp>
        <p:nvSpPr>
          <p:cNvPr id="3" name="Content Placeholder 2">
            <a:extLst>
              <a:ext uri="{FF2B5EF4-FFF2-40B4-BE49-F238E27FC236}">
                <a16:creationId xmlns:a16="http://schemas.microsoft.com/office/drawing/2014/main" id="{D1F3763F-DAE0-8370-5063-DE4028D8500C}"/>
              </a:ext>
            </a:extLst>
          </p:cNvPr>
          <p:cNvSpPr>
            <a:spLocks noGrp="1"/>
          </p:cNvSpPr>
          <p:nvPr>
            <p:ph idx="1"/>
          </p:nvPr>
        </p:nvSpPr>
        <p:spPr/>
        <p:txBody>
          <a:bodyPr/>
          <a:lstStyle/>
          <a:p>
            <a:r>
              <a:rPr lang="en-US" dirty="0"/>
              <a:t>Address &amp; Telephone Numbers</a:t>
            </a:r>
          </a:p>
          <a:p>
            <a:pPr marL="36900" indent="0">
              <a:buNone/>
            </a:pPr>
            <a:r>
              <a:rPr lang="en-US" dirty="0"/>
              <a:t>The Hospital for Sick Children (SickKids) </a:t>
            </a:r>
          </a:p>
          <a:p>
            <a:pPr marL="36900" indent="0">
              <a:buNone/>
            </a:pPr>
            <a:r>
              <a:rPr lang="en-US" dirty="0"/>
              <a:t>University Avenue, between Gerrard and Elm St. Main hospital entrance: 170 Elizabeth St.</a:t>
            </a:r>
          </a:p>
          <a:p>
            <a:r>
              <a:rPr lang="en-US" dirty="0"/>
              <a:t>Hospital: 416-813-1500</a:t>
            </a:r>
          </a:p>
          <a:p>
            <a:r>
              <a:rPr lang="en-US" dirty="0"/>
              <a:t>Website: https://www.sickkids.ca/</a:t>
            </a:r>
          </a:p>
        </p:txBody>
      </p:sp>
      <p:pic>
        <p:nvPicPr>
          <p:cNvPr id="5" name="Picture 4">
            <a:extLst>
              <a:ext uri="{FF2B5EF4-FFF2-40B4-BE49-F238E27FC236}">
                <a16:creationId xmlns:a16="http://schemas.microsoft.com/office/drawing/2014/main" id="{5A49D029-7A26-6D1F-A9A5-45A2AA4C51B1}"/>
              </a:ext>
            </a:extLst>
          </p:cNvPr>
          <p:cNvPicPr>
            <a:picLocks noChangeAspect="1"/>
          </p:cNvPicPr>
          <p:nvPr/>
        </p:nvPicPr>
        <p:blipFill>
          <a:blip r:embed="rId3"/>
          <a:stretch>
            <a:fillRect/>
          </a:stretch>
        </p:blipFill>
        <p:spPr>
          <a:xfrm>
            <a:off x="5194571" y="6078065"/>
            <a:ext cx="1516704" cy="599098"/>
          </a:xfrm>
          <a:prstGeom prst="rect">
            <a:avLst/>
          </a:prstGeom>
        </p:spPr>
      </p:pic>
    </p:spTree>
    <p:extLst>
      <p:ext uri="{BB962C8B-B14F-4D97-AF65-F5344CB8AC3E}">
        <p14:creationId xmlns:p14="http://schemas.microsoft.com/office/powerpoint/2010/main" val="1429586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14843-C3F5-8A5F-654B-1B24DD242A70}"/>
              </a:ext>
            </a:extLst>
          </p:cNvPr>
          <p:cNvSpPr>
            <a:spLocks noGrp="1"/>
          </p:cNvSpPr>
          <p:nvPr>
            <p:ph type="title"/>
          </p:nvPr>
        </p:nvSpPr>
        <p:spPr/>
        <p:txBody>
          <a:bodyPr/>
          <a:lstStyle/>
          <a:p>
            <a:r>
              <a:rPr lang="en-IN" dirty="0"/>
              <a:t>Badge for SickKids</a:t>
            </a:r>
            <a:endParaRPr lang="en-US" dirty="0"/>
          </a:p>
        </p:txBody>
      </p:sp>
      <p:sp>
        <p:nvSpPr>
          <p:cNvPr id="3" name="Content Placeholder 2">
            <a:extLst>
              <a:ext uri="{FF2B5EF4-FFF2-40B4-BE49-F238E27FC236}">
                <a16:creationId xmlns:a16="http://schemas.microsoft.com/office/drawing/2014/main" id="{9123434A-09C4-323C-A5F4-3D028CBD7323}"/>
              </a:ext>
            </a:extLst>
          </p:cNvPr>
          <p:cNvSpPr>
            <a:spLocks noGrp="1"/>
          </p:cNvSpPr>
          <p:nvPr>
            <p:ph idx="1"/>
          </p:nvPr>
        </p:nvSpPr>
        <p:spPr/>
        <p:txBody>
          <a:bodyPr/>
          <a:lstStyle/>
          <a:p>
            <a:r>
              <a:rPr lang="en-IN" dirty="0"/>
              <a:t>Once you receive your confirmation from SickKids, you will be required to schedule an appointment for the ID badge which is pre-requisite for you to have before joining the dental department.</a:t>
            </a:r>
            <a:endParaRPr lang="en-US" dirty="0"/>
          </a:p>
        </p:txBody>
      </p:sp>
      <p:pic>
        <p:nvPicPr>
          <p:cNvPr id="4" name="Picture 3">
            <a:extLst>
              <a:ext uri="{FF2B5EF4-FFF2-40B4-BE49-F238E27FC236}">
                <a16:creationId xmlns:a16="http://schemas.microsoft.com/office/drawing/2014/main" id="{A5FB6A54-8A09-7971-EFC3-3F24BE72D0E8}"/>
              </a:ext>
            </a:extLst>
          </p:cNvPr>
          <p:cNvPicPr>
            <a:picLocks noChangeAspect="1"/>
          </p:cNvPicPr>
          <p:nvPr/>
        </p:nvPicPr>
        <p:blipFill rotWithShape="1">
          <a:blip r:embed="rId2"/>
          <a:srcRect b="2832"/>
          <a:stretch/>
        </p:blipFill>
        <p:spPr>
          <a:xfrm>
            <a:off x="998906" y="3592852"/>
            <a:ext cx="4470369" cy="2284165"/>
          </a:xfrm>
          <a:prstGeom prst="rect">
            <a:avLst/>
          </a:prstGeom>
        </p:spPr>
      </p:pic>
    </p:spTree>
    <p:extLst>
      <p:ext uri="{BB962C8B-B14F-4D97-AF65-F5344CB8AC3E}">
        <p14:creationId xmlns:p14="http://schemas.microsoft.com/office/powerpoint/2010/main" val="16778551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192242-0247-D45A-D26E-B56A79B1E7D7}"/>
              </a:ext>
            </a:extLst>
          </p:cNvPr>
          <p:cNvSpPr>
            <a:spLocks noGrp="1"/>
          </p:cNvSpPr>
          <p:nvPr>
            <p:ph type="ctrTitle"/>
          </p:nvPr>
        </p:nvSpPr>
        <p:spPr>
          <a:xfrm>
            <a:off x="1031987" y="2514599"/>
            <a:ext cx="7080026" cy="1828801"/>
          </a:xfrm>
        </p:spPr>
        <p:txBody>
          <a:bodyPr>
            <a:normAutofit fontScale="90000"/>
          </a:bodyPr>
          <a:lstStyle/>
          <a:p>
            <a:r>
              <a:rPr lang="en-US" dirty="0"/>
              <a:t>Registration with Research Ethics Board (REB)</a:t>
            </a:r>
          </a:p>
        </p:txBody>
      </p:sp>
    </p:spTree>
    <p:extLst>
      <p:ext uri="{BB962C8B-B14F-4D97-AF65-F5344CB8AC3E}">
        <p14:creationId xmlns:p14="http://schemas.microsoft.com/office/powerpoint/2010/main" val="33207625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DBFE4-02A8-29C2-2E3E-F670F36DD6C0}"/>
              </a:ext>
            </a:extLst>
          </p:cNvPr>
          <p:cNvSpPr>
            <a:spLocks noGrp="1"/>
          </p:cNvSpPr>
          <p:nvPr>
            <p:ph type="title"/>
          </p:nvPr>
        </p:nvSpPr>
        <p:spPr>
          <a:xfrm>
            <a:off x="685347" y="609600"/>
            <a:ext cx="3876039" cy="1117600"/>
          </a:xfrm>
        </p:spPr>
        <p:txBody>
          <a:bodyPr>
            <a:normAutofit/>
          </a:bodyPr>
          <a:lstStyle/>
          <a:p>
            <a:pPr>
              <a:lnSpc>
                <a:spcPct val="90000"/>
              </a:lnSpc>
            </a:pPr>
            <a:r>
              <a:rPr lang="en-IN" sz="3700"/>
              <a:t>Registration with REB</a:t>
            </a:r>
            <a:endParaRPr lang="en-US" sz="3700"/>
          </a:p>
        </p:txBody>
      </p:sp>
      <p:sp>
        <p:nvSpPr>
          <p:cNvPr id="3" name="Content Placeholder 2">
            <a:extLst>
              <a:ext uri="{FF2B5EF4-FFF2-40B4-BE49-F238E27FC236}">
                <a16:creationId xmlns:a16="http://schemas.microsoft.com/office/drawing/2014/main" id="{A6E68FCE-B6BD-8033-550A-AE5A3AF3762B}"/>
              </a:ext>
            </a:extLst>
          </p:cNvPr>
          <p:cNvSpPr>
            <a:spLocks noGrp="1"/>
          </p:cNvSpPr>
          <p:nvPr>
            <p:ph idx="1"/>
          </p:nvPr>
        </p:nvSpPr>
        <p:spPr>
          <a:xfrm>
            <a:off x="685347" y="1828800"/>
            <a:ext cx="3876039" cy="3962400"/>
          </a:xfrm>
        </p:spPr>
        <p:txBody>
          <a:bodyPr>
            <a:normAutofit/>
          </a:bodyPr>
          <a:lstStyle/>
          <a:p>
            <a:pPr>
              <a:buClr>
                <a:srgbClr val="701A85"/>
              </a:buClr>
            </a:pPr>
            <a:r>
              <a:rPr lang="en-IN"/>
              <a:t>To conduct any research in Ontario, you must be registered for the proposed research with the REB.</a:t>
            </a:r>
          </a:p>
          <a:p>
            <a:pPr>
              <a:buClr>
                <a:srgbClr val="701A85"/>
              </a:buClr>
            </a:pPr>
            <a:r>
              <a:rPr lang="en-IN"/>
              <a:t>You will be required to undertake 2 courses on research and ethics as a pre-requisite.</a:t>
            </a:r>
            <a:endParaRPr lang="en-US"/>
          </a:p>
        </p:txBody>
      </p:sp>
      <p:pic>
        <p:nvPicPr>
          <p:cNvPr id="14" name="Picture 11">
            <a:extLst>
              <a:ext uri="{FF2B5EF4-FFF2-40B4-BE49-F238E27FC236}">
                <a16:creationId xmlns:a16="http://schemas.microsoft.com/office/drawing/2014/main" id="{F15A1844-5CB8-438B-B90E-EF2A51CF87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940021" y="1"/>
            <a:ext cx="4203979" cy="6858000"/>
          </a:xfrm>
          <a:prstGeom prst="rect">
            <a:avLst/>
          </a:prstGeom>
        </p:spPr>
      </p:pic>
      <p:pic>
        <p:nvPicPr>
          <p:cNvPr id="7" name="Picture 6">
            <a:extLst>
              <a:ext uri="{FF2B5EF4-FFF2-40B4-BE49-F238E27FC236}">
                <a16:creationId xmlns:a16="http://schemas.microsoft.com/office/drawing/2014/main" id="{2197281F-741C-908C-4E0F-70AA5A71D35C}"/>
              </a:ext>
            </a:extLst>
          </p:cNvPr>
          <p:cNvPicPr>
            <a:picLocks noChangeAspect="1"/>
          </p:cNvPicPr>
          <p:nvPr/>
        </p:nvPicPr>
        <p:blipFill>
          <a:blip r:embed="rId4"/>
          <a:stretch>
            <a:fillRect/>
          </a:stretch>
        </p:blipFill>
        <p:spPr>
          <a:xfrm>
            <a:off x="5448702" y="798881"/>
            <a:ext cx="2905935" cy="2128597"/>
          </a:xfrm>
          <a:prstGeom prst="rect">
            <a:avLst/>
          </a:prstGeom>
        </p:spPr>
      </p:pic>
      <p:pic>
        <p:nvPicPr>
          <p:cNvPr id="5" name="Picture 4">
            <a:extLst>
              <a:ext uri="{FF2B5EF4-FFF2-40B4-BE49-F238E27FC236}">
                <a16:creationId xmlns:a16="http://schemas.microsoft.com/office/drawing/2014/main" id="{883396B4-4E93-BAA8-62CA-3575F7572DF9}"/>
              </a:ext>
            </a:extLst>
          </p:cNvPr>
          <p:cNvPicPr>
            <a:picLocks noChangeAspect="1"/>
          </p:cNvPicPr>
          <p:nvPr/>
        </p:nvPicPr>
        <p:blipFill>
          <a:blip r:embed="rId5"/>
          <a:stretch>
            <a:fillRect/>
          </a:stretch>
        </p:blipFill>
        <p:spPr>
          <a:xfrm>
            <a:off x="5448702" y="3543187"/>
            <a:ext cx="2905935" cy="1976035"/>
          </a:xfrm>
          <a:prstGeom prst="rect">
            <a:avLst/>
          </a:prstGeom>
        </p:spPr>
      </p:pic>
    </p:spTree>
    <p:extLst>
      <p:ext uri="{BB962C8B-B14F-4D97-AF65-F5344CB8AC3E}">
        <p14:creationId xmlns:p14="http://schemas.microsoft.com/office/powerpoint/2010/main" val="1399131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2DF76-B361-19EA-4668-FF9B7730663F}"/>
              </a:ext>
            </a:extLst>
          </p:cNvPr>
          <p:cNvSpPr>
            <a:spLocks noGrp="1"/>
          </p:cNvSpPr>
          <p:nvPr>
            <p:ph type="title"/>
          </p:nvPr>
        </p:nvSpPr>
        <p:spPr>
          <a:xfrm>
            <a:off x="3959604" y="609600"/>
            <a:ext cx="4383569" cy="970450"/>
          </a:xfrm>
        </p:spPr>
        <p:txBody>
          <a:bodyPr>
            <a:normAutofit/>
          </a:bodyPr>
          <a:lstStyle/>
          <a:p>
            <a:r>
              <a:rPr lang="en-IN" dirty="0"/>
              <a:t>TCPS 2: CORE</a:t>
            </a:r>
            <a:endParaRPr lang="en-US" dirty="0"/>
          </a:p>
        </p:txBody>
      </p:sp>
      <p:pic>
        <p:nvPicPr>
          <p:cNvPr id="9" name="Picture 8">
            <a:extLst>
              <a:ext uri="{FF2B5EF4-FFF2-40B4-BE49-F238E27FC236}">
                <a16:creationId xmlns:a16="http://schemas.microsoft.com/office/drawing/2014/main" id="{5405F23C-C82E-4181-95EA-321F3D891A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987" y="1"/>
            <a:ext cx="3725022" cy="6858000"/>
          </a:xfrm>
          <a:prstGeom prst="rect">
            <a:avLst/>
          </a:prstGeom>
        </p:spPr>
      </p:pic>
      <p:pic>
        <p:nvPicPr>
          <p:cNvPr id="4" name="Picture 3">
            <a:extLst>
              <a:ext uri="{FF2B5EF4-FFF2-40B4-BE49-F238E27FC236}">
                <a16:creationId xmlns:a16="http://schemas.microsoft.com/office/drawing/2014/main" id="{FE51CAA3-DBAA-12BF-858C-27135A4E7F3E}"/>
              </a:ext>
            </a:extLst>
          </p:cNvPr>
          <p:cNvPicPr>
            <a:picLocks noChangeAspect="1"/>
          </p:cNvPicPr>
          <p:nvPr/>
        </p:nvPicPr>
        <p:blipFill>
          <a:blip r:embed="rId4"/>
          <a:stretch>
            <a:fillRect/>
          </a:stretch>
        </p:blipFill>
        <p:spPr>
          <a:xfrm>
            <a:off x="474611" y="2174337"/>
            <a:ext cx="3002395" cy="2041628"/>
          </a:xfrm>
          <a:prstGeom prst="rect">
            <a:avLst/>
          </a:prstGeom>
        </p:spPr>
      </p:pic>
      <p:sp>
        <p:nvSpPr>
          <p:cNvPr id="3" name="Content Placeholder 2">
            <a:extLst>
              <a:ext uri="{FF2B5EF4-FFF2-40B4-BE49-F238E27FC236}">
                <a16:creationId xmlns:a16="http://schemas.microsoft.com/office/drawing/2014/main" id="{00464344-501F-B080-FC1B-C74C9221A6CF}"/>
              </a:ext>
            </a:extLst>
          </p:cNvPr>
          <p:cNvSpPr>
            <a:spLocks noGrp="1"/>
          </p:cNvSpPr>
          <p:nvPr>
            <p:ph idx="1"/>
          </p:nvPr>
        </p:nvSpPr>
        <p:spPr>
          <a:xfrm>
            <a:off x="3959604" y="1828801"/>
            <a:ext cx="4383570" cy="3866048"/>
          </a:xfrm>
        </p:spPr>
        <p:txBody>
          <a:bodyPr anchor="ctr">
            <a:normAutofit/>
          </a:bodyPr>
          <a:lstStyle/>
          <a:p>
            <a:pPr>
              <a:buClr>
                <a:srgbClr val="701A85"/>
              </a:buClr>
            </a:pPr>
            <a:r>
              <a:rPr lang="en-IN" dirty="0"/>
              <a:t>This course is free of cost and you can take it up online.</a:t>
            </a:r>
            <a:endParaRPr lang="en-IN"/>
          </a:p>
          <a:p>
            <a:pPr>
              <a:buClr>
                <a:srgbClr val="701A85"/>
              </a:buClr>
            </a:pPr>
            <a:r>
              <a:rPr lang="en-IN" dirty="0"/>
              <a:t>You can complete this in advance and email the certificate to </a:t>
            </a:r>
            <a:r>
              <a:rPr lang="en-IN" dirty="0" err="1"/>
              <a:t>Dr.</a:t>
            </a:r>
            <a:r>
              <a:rPr lang="en-IN" dirty="0"/>
              <a:t> Carmichael.</a:t>
            </a:r>
            <a:endParaRPr lang="en-US"/>
          </a:p>
        </p:txBody>
      </p:sp>
    </p:spTree>
    <p:extLst>
      <p:ext uri="{BB962C8B-B14F-4D97-AF65-F5344CB8AC3E}">
        <p14:creationId xmlns:p14="http://schemas.microsoft.com/office/powerpoint/2010/main" val="859883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9B791-B1FD-EE05-9D77-75245D5CEFA5}"/>
              </a:ext>
            </a:extLst>
          </p:cNvPr>
          <p:cNvSpPr>
            <a:spLocks noGrp="1"/>
          </p:cNvSpPr>
          <p:nvPr>
            <p:ph type="title"/>
          </p:nvPr>
        </p:nvSpPr>
        <p:spPr>
          <a:xfrm>
            <a:off x="3959604" y="609600"/>
            <a:ext cx="4383569" cy="970450"/>
          </a:xfrm>
        </p:spPr>
        <p:txBody>
          <a:bodyPr>
            <a:normAutofit/>
          </a:bodyPr>
          <a:lstStyle/>
          <a:p>
            <a:r>
              <a:rPr lang="en-IN" dirty="0"/>
              <a:t>RCR- CITI</a:t>
            </a:r>
            <a:endParaRPr lang="en-US" dirty="0"/>
          </a:p>
        </p:txBody>
      </p:sp>
      <p:pic>
        <p:nvPicPr>
          <p:cNvPr id="9" name="Picture 8">
            <a:extLst>
              <a:ext uri="{FF2B5EF4-FFF2-40B4-BE49-F238E27FC236}">
                <a16:creationId xmlns:a16="http://schemas.microsoft.com/office/drawing/2014/main" id="{5405F23C-C82E-4181-95EA-321F3D891A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987" y="1"/>
            <a:ext cx="3725022" cy="6858000"/>
          </a:xfrm>
          <a:prstGeom prst="rect">
            <a:avLst/>
          </a:prstGeom>
        </p:spPr>
      </p:pic>
      <p:pic>
        <p:nvPicPr>
          <p:cNvPr id="4" name="Picture 3">
            <a:extLst>
              <a:ext uri="{FF2B5EF4-FFF2-40B4-BE49-F238E27FC236}">
                <a16:creationId xmlns:a16="http://schemas.microsoft.com/office/drawing/2014/main" id="{BF9594A9-C71C-2937-5561-82C0E40BC22D}"/>
              </a:ext>
            </a:extLst>
          </p:cNvPr>
          <p:cNvPicPr>
            <a:picLocks noChangeAspect="1"/>
          </p:cNvPicPr>
          <p:nvPr/>
        </p:nvPicPr>
        <p:blipFill>
          <a:blip r:embed="rId4"/>
          <a:stretch>
            <a:fillRect/>
          </a:stretch>
        </p:blipFill>
        <p:spPr>
          <a:xfrm>
            <a:off x="474611" y="2095524"/>
            <a:ext cx="3002395" cy="2199254"/>
          </a:xfrm>
          <a:prstGeom prst="rect">
            <a:avLst/>
          </a:prstGeom>
        </p:spPr>
      </p:pic>
      <p:sp>
        <p:nvSpPr>
          <p:cNvPr id="3" name="Content Placeholder 2">
            <a:extLst>
              <a:ext uri="{FF2B5EF4-FFF2-40B4-BE49-F238E27FC236}">
                <a16:creationId xmlns:a16="http://schemas.microsoft.com/office/drawing/2014/main" id="{C0DD7ABB-8EAA-CEB2-2844-544DA0ECD0D5}"/>
              </a:ext>
            </a:extLst>
          </p:cNvPr>
          <p:cNvSpPr>
            <a:spLocks noGrp="1"/>
          </p:cNvSpPr>
          <p:nvPr>
            <p:ph idx="1"/>
          </p:nvPr>
        </p:nvSpPr>
        <p:spPr>
          <a:xfrm>
            <a:off x="3959604" y="1828801"/>
            <a:ext cx="4383570" cy="3866048"/>
          </a:xfrm>
        </p:spPr>
        <p:txBody>
          <a:bodyPr anchor="ctr">
            <a:normAutofit lnSpcReduction="10000"/>
          </a:bodyPr>
          <a:lstStyle/>
          <a:p>
            <a:pPr>
              <a:lnSpc>
                <a:spcPct val="90000"/>
              </a:lnSpc>
              <a:buClr>
                <a:srgbClr val="60B1D3"/>
              </a:buClr>
            </a:pPr>
            <a:r>
              <a:rPr lang="en-IN" sz="1400"/>
              <a:t>This program has an associated cost if you do it on your own.</a:t>
            </a:r>
          </a:p>
          <a:p>
            <a:pPr>
              <a:lnSpc>
                <a:spcPct val="90000"/>
              </a:lnSpc>
              <a:buClr>
                <a:srgbClr val="60B1D3"/>
              </a:buClr>
            </a:pPr>
            <a:r>
              <a:rPr lang="en-IN" sz="1400"/>
              <a:t>However, if you do it through HB, its free. </a:t>
            </a:r>
          </a:p>
          <a:p>
            <a:pPr>
              <a:lnSpc>
                <a:spcPct val="90000"/>
              </a:lnSpc>
              <a:buClr>
                <a:srgbClr val="60B1D3"/>
              </a:buClr>
            </a:pPr>
            <a:r>
              <a:rPr lang="en-IN" sz="1400"/>
              <a:t>To register through HB, </a:t>
            </a:r>
            <a:r>
              <a:rPr lang="en-IN" sz="1400" err="1"/>
              <a:t>Dr.</a:t>
            </a:r>
            <a:r>
              <a:rPr lang="en-IN" sz="1400"/>
              <a:t> Carmichael can request an email to </a:t>
            </a:r>
            <a:r>
              <a:rPr lang="en-US" sz="1400" err="1"/>
              <a:t>Aurélie</a:t>
            </a:r>
            <a:r>
              <a:rPr lang="en-US" sz="1400"/>
              <a:t> Besson (Manager, Office of Human Research Protections</a:t>
            </a:r>
            <a:br>
              <a:rPr lang="en-US" sz="1400"/>
            </a:br>
            <a:r>
              <a:rPr lang="en-US" sz="1400" err="1"/>
              <a:t>Bloorview</a:t>
            </a:r>
            <a:r>
              <a:rPr lang="en-US" sz="1400"/>
              <a:t> Research Institute) to provide you the link to Freshdesk. </a:t>
            </a:r>
          </a:p>
          <a:p>
            <a:pPr>
              <a:lnSpc>
                <a:spcPct val="90000"/>
              </a:lnSpc>
              <a:buClr>
                <a:srgbClr val="60B1D3"/>
              </a:buClr>
            </a:pPr>
            <a:r>
              <a:rPr lang="en-US" sz="1400"/>
              <a:t>Once you have the link, you will have to contact Research Operations  (</a:t>
            </a:r>
            <a:r>
              <a:rPr lang="en-US" sz="1400" err="1"/>
              <a:t>Rosceline</a:t>
            </a:r>
            <a:r>
              <a:rPr lang="en-US" sz="1400"/>
              <a:t> Andres, </a:t>
            </a:r>
            <a:r>
              <a:rPr lang="en-US" sz="1400" err="1"/>
              <a:t>Bloorview</a:t>
            </a:r>
            <a:r>
              <a:rPr lang="en-US" sz="1400"/>
              <a:t> Research Institute) to activate your account which takes 2-3 days. </a:t>
            </a:r>
          </a:p>
          <a:p>
            <a:pPr>
              <a:lnSpc>
                <a:spcPct val="90000"/>
              </a:lnSpc>
              <a:buClr>
                <a:srgbClr val="60B1D3"/>
              </a:buClr>
            </a:pPr>
            <a:r>
              <a:rPr lang="en-US" sz="1400"/>
              <a:t>You can only do this through your HB email account.</a:t>
            </a:r>
          </a:p>
          <a:p>
            <a:pPr>
              <a:lnSpc>
                <a:spcPct val="90000"/>
              </a:lnSpc>
              <a:buClr>
                <a:srgbClr val="60B1D3"/>
              </a:buClr>
            </a:pPr>
            <a:endParaRPr lang="en-US" sz="1400"/>
          </a:p>
        </p:txBody>
      </p:sp>
    </p:spTree>
    <p:extLst>
      <p:ext uri="{BB962C8B-B14F-4D97-AF65-F5344CB8AC3E}">
        <p14:creationId xmlns:p14="http://schemas.microsoft.com/office/powerpoint/2010/main" val="41401373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192242-0247-D45A-D26E-B56A79B1E7D7}"/>
              </a:ext>
            </a:extLst>
          </p:cNvPr>
          <p:cNvSpPr>
            <a:spLocks noGrp="1"/>
          </p:cNvSpPr>
          <p:nvPr>
            <p:ph type="ctrTitle"/>
          </p:nvPr>
        </p:nvSpPr>
        <p:spPr>
          <a:xfrm>
            <a:off x="1031987" y="2514599"/>
            <a:ext cx="7080026" cy="1828801"/>
          </a:xfrm>
        </p:spPr>
        <p:txBody>
          <a:bodyPr>
            <a:normAutofit/>
          </a:bodyPr>
          <a:lstStyle/>
          <a:p>
            <a:r>
              <a:rPr lang="en-US" dirty="0"/>
              <a:t>Your arrival in Toronto</a:t>
            </a:r>
          </a:p>
        </p:txBody>
      </p:sp>
    </p:spTree>
    <p:extLst>
      <p:ext uri="{BB962C8B-B14F-4D97-AF65-F5344CB8AC3E}">
        <p14:creationId xmlns:p14="http://schemas.microsoft.com/office/powerpoint/2010/main" val="36623465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E8E6-14AE-277F-E23A-F9E753000969}"/>
              </a:ext>
            </a:extLst>
          </p:cNvPr>
          <p:cNvSpPr>
            <a:spLocks noGrp="1"/>
          </p:cNvSpPr>
          <p:nvPr>
            <p:ph type="title"/>
          </p:nvPr>
        </p:nvSpPr>
        <p:spPr/>
        <p:txBody>
          <a:bodyPr/>
          <a:lstStyle/>
          <a:p>
            <a:r>
              <a:rPr lang="en-IN" dirty="0"/>
              <a:t>What to get?</a:t>
            </a:r>
            <a:endParaRPr lang="en-US" dirty="0"/>
          </a:p>
        </p:txBody>
      </p:sp>
      <p:sp>
        <p:nvSpPr>
          <p:cNvPr id="3" name="Content Placeholder 2">
            <a:extLst>
              <a:ext uri="{FF2B5EF4-FFF2-40B4-BE49-F238E27FC236}">
                <a16:creationId xmlns:a16="http://schemas.microsoft.com/office/drawing/2014/main" id="{F8F96B94-A94F-1565-DD38-671D1C236654}"/>
              </a:ext>
            </a:extLst>
          </p:cNvPr>
          <p:cNvSpPr>
            <a:spLocks noGrp="1"/>
          </p:cNvSpPr>
          <p:nvPr>
            <p:ph idx="1"/>
          </p:nvPr>
        </p:nvSpPr>
        <p:spPr/>
        <p:txBody>
          <a:bodyPr>
            <a:normAutofit fontScale="92500" lnSpcReduction="20000"/>
          </a:bodyPr>
          <a:lstStyle/>
          <a:p>
            <a:r>
              <a:rPr lang="en-IN" dirty="0"/>
              <a:t>The cost of living in Toronto is generally high. So you may want to carry all your necessary essentials.</a:t>
            </a:r>
          </a:p>
          <a:p>
            <a:r>
              <a:rPr lang="en-IN" dirty="0"/>
              <a:t>Food and grocery are readily available. Go easy on that. Also, airports have food regulations and you might want to check all the details before flying.</a:t>
            </a:r>
          </a:p>
          <a:p>
            <a:r>
              <a:rPr lang="en-IN" dirty="0"/>
              <a:t>Scrubs are provided at hospitals. You can choose to bring and wear your own.</a:t>
            </a:r>
          </a:p>
          <a:p>
            <a:r>
              <a:rPr lang="en-IN" dirty="0"/>
              <a:t>A few formal sets for study clubs and education week.</a:t>
            </a:r>
          </a:p>
          <a:p>
            <a:r>
              <a:rPr lang="en-IN" dirty="0"/>
              <a:t>Winter wear and thermals.</a:t>
            </a:r>
          </a:p>
          <a:p>
            <a:r>
              <a:rPr lang="en-IN" dirty="0"/>
              <a:t>A universal adapter to connect your chargers and gadgets.</a:t>
            </a:r>
            <a:endParaRPr lang="en-US" dirty="0"/>
          </a:p>
        </p:txBody>
      </p:sp>
    </p:spTree>
    <p:extLst>
      <p:ext uri="{BB962C8B-B14F-4D97-AF65-F5344CB8AC3E}">
        <p14:creationId xmlns:p14="http://schemas.microsoft.com/office/powerpoint/2010/main" val="14210959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C843D-4FC5-FB60-6299-D8FF151939A5}"/>
              </a:ext>
            </a:extLst>
          </p:cNvPr>
          <p:cNvSpPr>
            <a:spLocks noGrp="1"/>
          </p:cNvSpPr>
          <p:nvPr>
            <p:ph type="title"/>
          </p:nvPr>
        </p:nvSpPr>
        <p:spPr/>
        <p:txBody>
          <a:bodyPr>
            <a:normAutofit fontScale="90000"/>
          </a:bodyPr>
          <a:lstStyle/>
          <a:p>
            <a:r>
              <a:rPr lang="en-IN"/>
              <a:t>Looking for accommodation</a:t>
            </a:r>
            <a:endParaRPr lang="en-US" dirty="0"/>
          </a:p>
        </p:txBody>
      </p:sp>
      <p:sp>
        <p:nvSpPr>
          <p:cNvPr id="3" name="Content Placeholder 2">
            <a:extLst>
              <a:ext uri="{FF2B5EF4-FFF2-40B4-BE49-F238E27FC236}">
                <a16:creationId xmlns:a16="http://schemas.microsoft.com/office/drawing/2014/main" id="{B091D15D-DC74-A390-9CB4-CD0976374DFB}"/>
              </a:ext>
            </a:extLst>
          </p:cNvPr>
          <p:cNvSpPr>
            <a:spLocks noGrp="1"/>
          </p:cNvSpPr>
          <p:nvPr>
            <p:ph idx="1"/>
          </p:nvPr>
        </p:nvSpPr>
        <p:spPr/>
        <p:txBody>
          <a:bodyPr>
            <a:normAutofit fontScale="70000" lnSpcReduction="20000"/>
          </a:bodyPr>
          <a:lstStyle/>
          <a:p>
            <a:r>
              <a:rPr lang="en-IN" dirty="0"/>
              <a:t>You can look for suitable private accommodation at</a:t>
            </a:r>
          </a:p>
          <a:p>
            <a:pPr lvl="1"/>
            <a:r>
              <a:rPr lang="en-IN" dirty="0"/>
              <a:t>condos.ca</a:t>
            </a:r>
          </a:p>
          <a:p>
            <a:pPr lvl="1"/>
            <a:r>
              <a:rPr lang="en-IN" dirty="0" err="1"/>
              <a:t>kijiji</a:t>
            </a:r>
            <a:endParaRPr lang="en-IN" dirty="0"/>
          </a:p>
          <a:p>
            <a:pPr lvl="1"/>
            <a:r>
              <a:rPr lang="en-US" dirty="0"/>
              <a:t>Facebook marketplace</a:t>
            </a:r>
          </a:p>
          <a:p>
            <a:r>
              <a:rPr lang="en-IN" dirty="0"/>
              <a:t>You can look for rental housing for staff at </a:t>
            </a:r>
            <a:r>
              <a:rPr lang="en-IN" dirty="0" err="1"/>
              <a:t>Sickkids</a:t>
            </a:r>
            <a:r>
              <a:rPr lang="en-IN" dirty="0"/>
              <a:t> </a:t>
            </a:r>
          </a:p>
          <a:p>
            <a:pPr marL="450000" lvl="1" indent="0" algn="ctr">
              <a:buNone/>
            </a:pPr>
            <a:r>
              <a:rPr lang="en-US" dirty="0">
                <a:hlinkClick r:id="rId2"/>
              </a:rPr>
              <a:t>https://www.sickkids.ca/en/care-services/for-health-care-providers/rental-housing-staff/</a:t>
            </a:r>
            <a:endParaRPr lang="en-US" dirty="0"/>
          </a:p>
          <a:p>
            <a:pPr marL="450000" lvl="1" indent="0" algn="ctr">
              <a:buNone/>
            </a:pPr>
            <a:r>
              <a:rPr lang="en-US" dirty="0"/>
              <a:t>( YOU MAY HAVE TO APPLY FOR THIS MONTHS IN ADVANCE)</a:t>
            </a:r>
          </a:p>
          <a:p>
            <a:pPr lvl="1"/>
            <a:endParaRPr lang="en-US" dirty="0"/>
          </a:p>
          <a:p>
            <a:pPr marL="72900" indent="0">
              <a:buNone/>
            </a:pPr>
            <a:endParaRPr lang="en-US" dirty="0"/>
          </a:p>
          <a:p>
            <a:pPr marL="72900" indent="0">
              <a:buNone/>
            </a:pPr>
            <a:r>
              <a:rPr lang="en-US" dirty="0"/>
              <a:t>Keep your accommodation in close proximity to a TTC bus and subway station.</a:t>
            </a:r>
          </a:p>
          <a:p>
            <a:pPr marL="72900" indent="0">
              <a:buNone/>
            </a:pPr>
            <a:r>
              <a:rPr lang="en-US" dirty="0"/>
              <a:t>They should be close to Kilgour Road (for Holland </a:t>
            </a:r>
            <a:r>
              <a:rPr lang="en-US" dirty="0" err="1"/>
              <a:t>Bloorview</a:t>
            </a:r>
            <a:r>
              <a:rPr lang="en-US" dirty="0"/>
              <a:t>) and Downtown- St. Patrick’s St (for SickKids and U of T)</a:t>
            </a:r>
          </a:p>
          <a:p>
            <a:pPr marL="72900" indent="0">
              <a:buNone/>
            </a:pPr>
            <a:r>
              <a:rPr lang="en-US" dirty="0"/>
              <a:t>If you don’t have an immediate place, you can make arrangements with Holland </a:t>
            </a:r>
            <a:r>
              <a:rPr lang="en-US" dirty="0" err="1"/>
              <a:t>Bloorview</a:t>
            </a:r>
            <a:r>
              <a:rPr lang="en-US" dirty="0"/>
              <a:t> temporarily.</a:t>
            </a:r>
          </a:p>
        </p:txBody>
      </p:sp>
    </p:spTree>
    <p:extLst>
      <p:ext uri="{BB962C8B-B14F-4D97-AF65-F5344CB8AC3E}">
        <p14:creationId xmlns:p14="http://schemas.microsoft.com/office/powerpoint/2010/main" val="10336982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37FF-A96F-4FBC-A981-36AAD4971A50}"/>
              </a:ext>
            </a:extLst>
          </p:cNvPr>
          <p:cNvSpPr>
            <a:spLocks noGrp="1"/>
          </p:cNvSpPr>
          <p:nvPr>
            <p:ph type="title"/>
          </p:nvPr>
        </p:nvSpPr>
        <p:spPr/>
        <p:txBody>
          <a:bodyPr/>
          <a:lstStyle/>
          <a:p>
            <a:r>
              <a:rPr lang="en-IN" dirty="0"/>
              <a:t>Travel and connectivity</a:t>
            </a:r>
            <a:endParaRPr lang="en-US" dirty="0"/>
          </a:p>
        </p:txBody>
      </p:sp>
      <p:sp>
        <p:nvSpPr>
          <p:cNvPr id="3" name="Content Placeholder 2">
            <a:extLst>
              <a:ext uri="{FF2B5EF4-FFF2-40B4-BE49-F238E27FC236}">
                <a16:creationId xmlns:a16="http://schemas.microsoft.com/office/drawing/2014/main" id="{22104EF2-A7E0-7109-A101-3693A097D051}"/>
              </a:ext>
            </a:extLst>
          </p:cNvPr>
          <p:cNvSpPr>
            <a:spLocks noGrp="1"/>
          </p:cNvSpPr>
          <p:nvPr>
            <p:ph idx="1"/>
          </p:nvPr>
        </p:nvSpPr>
        <p:spPr/>
        <p:txBody>
          <a:bodyPr/>
          <a:lstStyle/>
          <a:p>
            <a:r>
              <a:rPr lang="en-IN" dirty="0"/>
              <a:t>The TTC (Toronto Transit Commission) provides buses, street cars and subways for connectivity within the city.</a:t>
            </a:r>
          </a:p>
          <a:p>
            <a:r>
              <a:rPr lang="en-IN" dirty="0"/>
              <a:t>You can also procure your driver’s license and get a car.</a:t>
            </a:r>
          </a:p>
        </p:txBody>
      </p:sp>
    </p:spTree>
    <p:extLst>
      <p:ext uri="{BB962C8B-B14F-4D97-AF65-F5344CB8AC3E}">
        <p14:creationId xmlns:p14="http://schemas.microsoft.com/office/powerpoint/2010/main" val="6992779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E015-4624-5382-D71C-BDD4BD41763F}"/>
              </a:ext>
            </a:extLst>
          </p:cNvPr>
          <p:cNvSpPr>
            <a:spLocks noGrp="1"/>
          </p:cNvSpPr>
          <p:nvPr>
            <p:ph type="title"/>
          </p:nvPr>
        </p:nvSpPr>
        <p:spPr/>
        <p:txBody>
          <a:bodyPr/>
          <a:lstStyle/>
          <a:p>
            <a:r>
              <a:rPr lang="en-IN" dirty="0"/>
              <a:t>At Holland </a:t>
            </a:r>
            <a:r>
              <a:rPr lang="en-IN" dirty="0" err="1"/>
              <a:t>Bloorview</a:t>
            </a:r>
            <a:endParaRPr lang="en-US" dirty="0"/>
          </a:p>
        </p:txBody>
      </p:sp>
      <p:sp>
        <p:nvSpPr>
          <p:cNvPr id="3" name="Content Placeholder 2">
            <a:extLst>
              <a:ext uri="{FF2B5EF4-FFF2-40B4-BE49-F238E27FC236}">
                <a16:creationId xmlns:a16="http://schemas.microsoft.com/office/drawing/2014/main" id="{52A8C62B-E357-98C2-158E-C05A5BD977C7}"/>
              </a:ext>
            </a:extLst>
          </p:cNvPr>
          <p:cNvSpPr>
            <a:spLocks noGrp="1"/>
          </p:cNvSpPr>
          <p:nvPr>
            <p:ph idx="1"/>
          </p:nvPr>
        </p:nvSpPr>
        <p:spPr/>
        <p:txBody>
          <a:bodyPr>
            <a:normAutofit fontScale="92500" lnSpcReduction="20000"/>
          </a:bodyPr>
          <a:lstStyle/>
          <a:p>
            <a:r>
              <a:rPr lang="en-US" dirty="0"/>
              <a:t>After you arrive in Holland </a:t>
            </a:r>
            <a:r>
              <a:rPr lang="en-US" dirty="0" err="1"/>
              <a:t>Bloorview</a:t>
            </a:r>
            <a:r>
              <a:rPr lang="en-US" dirty="0"/>
              <a:t>, Dr. Carmichael will write three E-mails and you should remind him to send these emails, this is very important:</a:t>
            </a:r>
          </a:p>
          <a:p>
            <a:pPr marL="494100" indent="-457200">
              <a:buFont typeface="+mj-lt"/>
              <a:buAutoNum type="arabicPeriod"/>
            </a:pPr>
            <a:r>
              <a:rPr lang="en-US" dirty="0"/>
              <a:t>The primary e-mail is to Lisa Hutchinson at the Faculty of Dentistry, so Lisa could write to the RCDSO and request the registration in RCDSO.</a:t>
            </a:r>
          </a:p>
          <a:p>
            <a:pPr marL="494100" indent="-457200">
              <a:buFont typeface="+mj-lt"/>
              <a:buAutoNum type="arabicPeriod"/>
            </a:pPr>
            <a:r>
              <a:rPr lang="en-US" dirty="0"/>
              <a:t>The second email is to reply Jacob at the ITI center to confirm the arrival of the new ITI scholar. Obviously the new ITI scholar should notify Anna his/her arrival beforehand.</a:t>
            </a:r>
          </a:p>
          <a:p>
            <a:pPr marL="494100" indent="-457200">
              <a:buFont typeface="+mj-lt"/>
              <a:buAutoNum type="arabicPeriod"/>
            </a:pPr>
            <a:r>
              <a:rPr lang="en-US" dirty="0"/>
              <a:t>The third email is to Helen Cheung at </a:t>
            </a:r>
            <a:r>
              <a:rPr lang="en-US" dirty="0" err="1"/>
              <a:t>Sickkids</a:t>
            </a:r>
            <a:r>
              <a:rPr lang="en-US" dirty="0"/>
              <a:t> to get the new ITI scholar the status of observer while waiting for his/her credentialing.</a:t>
            </a:r>
          </a:p>
          <a:p>
            <a:pPr marL="36900" indent="0">
              <a:buNone/>
            </a:pPr>
            <a:endParaRPr lang="en-US" dirty="0"/>
          </a:p>
        </p:txBody>
      </p:sp>
    </p:spTree>
    <p:extLst>
      <p:ext uri="{BB962C8B-B14F-4D97-AF65-F5344CB8AC3E}">
        <p14:creationId xmlns:p14="http://schemas.microsoft.com/office/powerpoint/2010/main" val="2456544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F3B3710-F079-68DB-5C34-B3BE62217433}"/>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3993"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FFAAA90-027B-CB5D-3C89-4CBA56F1D3AD}"/>
              </a:ext>
            </a:extLst>
          </p:cNvPr>
          <p:cNvSpPr>
            <a:spLocks noGrp="1"/>
          </p:cNvSpPr>
          <p:nvPr>
            <p:ph type="title"/>
          </p:nvPr>
        </p:nvSpPr>
        <p:spPr/>
        <p:txBody>
          <a:bodyPr/>
          <a:lstStyle/>
          <a:p>
            <a:r>
              <a:rPr lang="en-US" dirty="0"/>
              <a:t>University of Toronto</a:t>
            </a:r>
          </a:p>
        </p:txBody>
      </p:sp>
      <p:sp>
        <p:nvSpPr>
          <p:cNvPr id="3" name="Content Placeholder 2">
            <a:extLst>
              <a:ext uri="{FF2B5EF4-FFF2-40B4-BE49-F238E27FC236}">
                <a16:creationId xmlns:a16="http://schemas.microsoft.com/office/drawing/2014/main" id="{5745F12E-324E-5934-550E-ADB65F10C7F0}"/>
              </a:ext>
            </a:extLst>
          </p:cNvPr>
          <p:cNvSpPr>
            <a:spLocks noGrp="1"/>
          </p:cNvSpPr>
          <p:nvPr>
            <p:ph idx="1"/>
          </p:nvPr>
        </p:nvSpPr>
        <p:spPr/>
        <p:txBody>
          <a:bodyPr/>
          <a:lstStyle/>
          <a:p>
            <a:pPr marL="36900" indent="0" fontAlgn="base">
              <a:buNone/>
            </a:pPr>
            <a:r>
              <a:rPr lang="en-US" dirty="0"/>
              <a:t>University of Toronto - Faculty of Dentistry</a:t>
            </a:r>
          </a:p>
          <a:p>
            <a:pPr marL="36900" indent="0" fontAlgn="base">
              <a:buNone/>
            </a:pPr>
            <a:r>
              <a:rPr lang="en-US" dirty="0"/>
              <a:t>124 Edward Street</a:t>
            </a:r>
          </a:p>
          <a:p>
            <a:pPr marL="36900" indent="0" fontAlgn="base">
              <a:buNone/>
            </a:pPr>
            <a:r>
              <a:rPr lang="en-US" dirty="0"/>
              <a:t>Toronto, Ontario M5G 1G6</a:t>
            </a:r>
          </a:p>
          <a:p>
            <a:endParaRPr lang="en-US" dirty="0">
              <a:hlinkClick r:id="rId3"/>
            </a:endParaRPr>
          </a:p>
          <a:p>
            <a:r>
              <a:rPr lang="en-US" dirty="0">
                <a:hlinkClick r:id="rId3"/>
              </a:rPr>
              <a:t>https://www.dentistry.utoronto.ca/</a:t>
            </a:r>
            <a:endParaRPr lang="en-US" dirty="0"/>
          </a:p>
          <a:p>
            <a:endParaRPr lang="en-US" dirty="0"/>
          </a:p>
        </p:txBody>
      </p:sp>
      <p:pic>
        <p:nvPicPr>
          <p:cNvPr id="4100" name="Picture 4">
            <a:extLst>
              <a:ext uri="{FF2B5EF4-FFF2-40B4-BE49-F238E27FC236}">
                <a16:creationId xmlns:a16="http://schemas.microsoft.com/office/drawing/2014/main" id="{66F73C7F-B26A-CBE4-5963-11B92849D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434" y="5872267"/>
            <a:ext cx="808380" cy="859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3574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29C33-1AFA-FB21-B568-9D6A82C81446}"/>
              </a:ext>
            </a:extLst>
          </p:cNvPr>
          <p:cNvSpPr>
            <a:spLocks noGrp="1"/>
          </p:cNvSpPr>
          <p:nvPr>
            <p:ph type="title"/>
          </p:nvPr>
        </p:nvSpPr>
        <p:spPr/>
        <p:txBody>
          <a:bodyPr/>
          <a:lstStyle/>
          <a:p>
            <a:r>
              <a:rPr lang="en-IN" dirty="0"/>
              <a:t>Your scholarship funds</a:t>
            </a:r>
            <a:endParaRPr lang="en-US" dirty="0"/>
          </a:p>
        </p:txBody>
      </p:sp>
      <p:sp>
        <p:nvSpPr>
          <p:cNvPr id="3" name="Content Placeholder 2">
            <a:extLst>
              <a:ext uri="{FF2B5EF4-FFF2-40B4-BE49-F238E27FC236}">
                <a16:creationId xmlns:a16="http://schemas.microsoft.com/office/drawing/2014/main" id="{5321E627-7092-5FF3-34E2-366DA12D6790}"/>
              </a:ext>
            </a:extLst>
          </p:cNvPr>
          <p:cNvSpPr>
            <a:spLocks noGrp="1"/>
          </p:cNvSpPr>
          <p:nvPr>
            <p:ph idx="1"/>
          </p:nvPr>
        </p:nvSpPr>
        <p:spPr/>
        <p:txBody>
          <a:bodyPr/>
          <a:lstStyle/>
          <a:p>
            <a:r>
              <a:rPr lang="en-IN" dirty="0"/>
              <a:t>The funds will be transferred only to your Canadian bank account.</a:t>
            </a:r>
          </a:p>
          <a:p>
            <a:r>
              <a:rPr lang="en-IN" dirty="0"/>
              <a:t>You can open a bank account by directly visiting them after your arrival.</a:t>
            </a:r>
          </a:p>
          <a:p>
            <a:r>
              <a:rPr lang="en-IN" dirty="0"/>
              <a:t>You will have to carry your original ID (passport) and work permit for the same.</a:t>
            </a:r>
          </a:p>
          <a:p>
            <a:r>
              <a:rPr lang="en-IN" dirty="0"/>
              <a:t>Funds transfer takes nearly 2-3 weeks after your arrival. Ensure you are carrying sufficient money for a month or may be more.</a:t>
            </a:r>
            <a:endParaRPr lang="en-US" dirty="0"/>
          </a:p>
        </p:txBody>
      </p:sp>
    </p:spTree>
    <p:extLst>
      <p:ext uri="{BB962C8B-B14F-4D97-AF65-F5344CB8AC3E}">
        <p14:creationId xmlns:p14="http://schemas.microsoft.com/office/powerpoint/2010/main" val="27813101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F7425E-AA8C-07B1-1BAE-628E970D92AF}"/>
              </a:ext>
            </a:extLst>
          </p:cNvPr>
          <p:cNvSpPr>
            <a:spLocks noGrp="1"/>
          </p:cNvSpPr>
          <p:nvPr>
            <p:ph type="title"/>
          </p:nvPr>
        </p:nvSpPr>
        <p:spPr>
          <a:xfrm>
            <a:off x="971551" y="402784"/>
            <a:ext cx="7192913" cy="1828813"/>
          </a:xfrm>
        </p:spPr>
        <p:txBody>
          <a:bodyPr/>
          <a:lstStyle/>
          <a:p>
            <a:r>
              <a:rPr lang="en-US" dirty="0"/>
              <a:t>Wishing you the best</a:t>
            </a:r>
          </a:p>
        </p:txBody>
      </p:sp>
      <p:sp>
        <p:nvSpPr>
          <p:cNvPr id="5" name="Text Placeholder 4">
            <a:extLst>
              <a:ext uri="{FF2B5EF4-FFF2-40B4-BE49-F238E27FC236}">
                <a16:creationId xmlns:a16="http://schemas.microsoft.com/office/drawing/2014/main" id="{03CF7AC5-A4A7-CAFF-0E83-BC4D98DBD95A}"/>
              </a:ext>
            </a:extLst>
          </p:cNvPr>
          <p:cNvSpPr>
            <a:spLocks noGrp="1"/>
          </p:cNvSpPr>
          <p:nvPr>
            <p:ph type="body" idx="1"/>
          </p:nvPr>
        </p:nvSpPr>
        <p:spPr>
          <a:xfrm>
            <a:off x="1131349" y="2347273"/>
            <a:ext cx="7192913" cy="1507054"/>
          </a:xfrm>
        </p:spPr>
        <p:txBody>
          <a:bodyPr/>
          <a:lstStyle/>
          <a:p>
            <a:r>
              <a:rPr lang="en-US" dirty="0"/>
              <a:t>for your scholarship year ahead!</a:t>
            </a:r>
          </a:p>
        </p:txBody>
      </p:sp>
      <p:sp>
        <p:nvSpPr>
          <p:cNvPr id="2" name="TextBox 1">
            <a:extLst>
              <a:ext uri="{FF2B5EF4-FFF2-40B4-BE49-F238E27FC236}">
                <a16:creationId xmlns:a16="http://schemas.microsoft.com/office/drawing/2014/main" id="{5C169F8F-8F5E-1731-0D03-B6C4B28CE2BC}"/>
              </a:ext>
            </a:extLst>
          </p:cNvPr>
          <p:cNvSpPr txBox="1"/>
          <p:nvPr/>
        </p:nvSpPr>
        <p:spPr>
          <a:xfrm>
            <a:off x="3584689" y="5895727"/>
            <a:ext cx="3570051" cy="830997"/>
          </a:xfrm>
          <a:prstGeom prst="rect">
            <a:avLst/>
          </a:prstGeom>
          <a:noFill/>
        </p:spPr>
        <p:txBody>
          <a:bodyPr wrap="square" rtlCol="0">
            <a:spAutoFit/>
          </a:bodyPr>
          <a:lstStyle/>
          <a:p>
            <a:r>
              <a:rPr lang="en-US" sz="1600" dirty="0"/>
              <a:t>Dr. Aamir Godil</a:t>
            </a:r>
          </a:p>
          <a:p>
            <a:r>
              <a:rPr lang="en-US" sz="1600" dirty="0"/>
              <a:t>ITI Scholar 2022-23</a:t>
            </a:r>
          </a:p>
          <a:p>
            <a:r>
              <a:rPr lang="en-US" sz="1600" dirty="0"/>
              <a:t>aamirzgodil@gmail.com</a:t>
            </a:r>
          </a:p>
        </p:txBody>
      </p:sp>
      <p:sp>
        <p:nvSpPr>
          <p:cNvPr id="6" name="TextBox 5">
            <a:extLst>
              <a:ext uri="{FF2B5EF4-FFF2-40B4-BE49-F238E27FC236}">
                <a16:creationId xmlns:a16="http://schemas.microsoft.com/office/drawing/2014/main" id="{F1A9F31C-3F91-E795-34E3-BC48BF0A78CC}"/>
              </a:ext>
            </a:extLst>
          </p:cNvPr>
          <p:cNvSpPr txBox="1"/>
          <p:nvPr/>
        </p:nvSpPr>
        <p:spPr>
          <a:xfrm>
            <a:off x="62144" y="5895727"/>
            <a:ext cx="4572000" cy="830997"/>
          </a:xfrm>
          <a:prstGeom prst="rect">
            <a:avLst/>
          </a:prstGeom>
          <a:noFill/>
        </p:spPr>
        <p:txBody>
          <a:bodyPr wrap="square">
            <a:spAutoFit/>
          </a:bodyPr>
          <a:lstStyle/>
          <a:p>
            <a:r>
              <a:rPr lang="en-US" sz="1600" dirty="0"/>
              <a:t>Dr. Sanaa </a:t>
            </a:r>
            <a:r>
              <a:rPr lang="en-US" sz="1600" dirty="0" err="1"/>
              <a:t>Wadwan</a:t>
            </a:r>
            <a:endParaRPr lang="en-US" sz="1600" dirty="0"/>
          </a:p>
          <a:p>
            <a:r>
              <a:rPr lang="en-US" sz="1600" dirty="0"/>
              <a:t>ITI Scholar 2023-24</a:t>
            </a:r>
          </a:p>
          <a:p>
            <a:r>
              <a:rPr lang="en-US" sz="1600" dirty="0"/>
              <a:t>dr.sanaawadwan@gmail.com</a:t>
            </a:r>
          </a:p>
        </p:txBody>
      </p:sp>
      <p:sp>
        <p:nvSpPr>
          <p:cNvPr id="7" name="TextBox 6">
            <a:extLst>
              <a:ext uri="{FF2B5EF4-FFF2-40B4-BE49-F238E27FC236}">
                <a16:creationId xmlns:a16="http://schemas.microsoft.com/office/drawing/2014/main" id="{983767B5-8930-301F-B1BE-08155750E9A6}"/>
              </a:ext>
            </a:extLst>
          </p:cNvPr>
          <p:cNvSpPr txBox="1"/>
          <p:nvPr/>
        </p:nvSpPr>
        <p:spPr>
          <a:xfrm>
            <a:off x="62144" y="5373828"/>
            <a:ext cx="4989250" cy="646331"/>
          </a:xfrm>
          <a:prstGeom prst="rect">
            <a:avLst/>
          </a:prstGeom>
          <a:noFill/>
        </p:spPr>
        <p:txBody>
          <a:bodyPr wrap="square" rtlCol="0">
            <a:spAutoFit/>
          </a:bodyPr>
          <a:lstStyle/>
          <a:p>
            <a:pPr marL="285750" indent="-285750">
              <a:buFont typeface="Wingdings" panose="05000000000000000000" pitchFamily="2" charset="2"/>
              <a:buChar char="v"/>
            </a:pPr>
            <a:r>
              <a:rPr lang="en-US" dirty="0"/>
              <a:t>Feel free to reach out to us:</a:t>
            </a:r>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3732465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extLst>
              <a:ext uri="{BEBA8EAE-BF5A-486C-A8C5-ECC9F3942E4B}">
                <a14:imgProps xmlns:a14="http://schemas.microsoft.com/office/drawing/2010/main">
                  <a14:imgLayer r:embed="rId3">
                    <a14:imgEffect>
                      <a14:saturation sat="66000"/>
                    </a14:imgEffect>
                  </a14:imgLayer>
                </a14:imgProps>
              </a:ext>
            </a:extLst>
          </a:blip>
          <a:srcRect/>
          <a:stretch>
            <a:fillRect l="-12000" r="-12000"/>
          </a:stretch>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E4EA4DD-9892-AD1B-1475-252A2C75CDA4}"/>
              </a:ext>
            </a:extLst>
          </p:cNvPr>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r="64927"/>
          <a:stretch/>
        </p:blipFill>
        <p:spPr>
          <a:xfrm>
            <a:off x="7519958" y="5877218"/>
            <a:ext cx="1189037" cy="917575"/>
          </a:xfrm>
        </p:spPr>
      </p:pic>
      <p:sp>
        <p:nvSpPr>
          <p:cNvPr id="9" name="Content Placeholder 2">
            <a:extLst>
              <a:ext uri="{FF2B5EF4-FFF2-40B4-BE49-F238E27FC236}">
                <a16:creationId xmlns:a16="http://schemas.microsoft.com/office/drawing/2014/main" id="{420D8837-0D92-D201-56AA-8DEB3A05584E}"/>
              </a:ext>
            </a:extLst>
          </p:cNvPr>
          <p:cNvSpPr txBox="1">
            <a:spLocks/>
          </p:cNvSpPr>
          <p:nvPr/>
        </p:nvSpPr>
        <p:spPr>
          <a:xfrm>
            <a:off x="1" y="0"/>
            <a:ext cx="9143999" cy="6858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fontAlgn="base">
              <a:buNone/>
            </a:pPr>
            <a:endParaRPr lang="en-US" sz="3600" dirty="0">
              <a:solidFill>
                <a:schemeClr val="tx1"/>
              </a:solidFill>
            </a:endParaRPr>
          </a:p>
          <a:p>
            <a:pPr marL="36900" indent="0" algn="ctr" fontAlgn="base">
              <a:buNone/>
            </a:pPr>
            <a:r>
              <a:rPr lang="en-US" sz="3600" dirty="0">
                <a:solidFill>
                  <a:schemeClr val="tx1"/>
                </a:solidFill>
              </a:rPr>
              <a:t>City Square Dental Group</a:t>
            </a:r>
          </a:p>
          <a:p>
            <a:pPr marL="36900" indent="0" fontAlgn="base">
              <a:buFont typeface="Wingdings 2" charset="2"/>
              <a:buNone/>
            </a:pPr>
            <a:endParaRPr lang="en-US" dirty="0">
              <a:solidFill>
                <a:schemeClr val="tx1"/>
              </a:solidFill>
            </a:endParaRPr>
          </a:p>
          <a:p>
            <a:r>
              <a:rPr lang="en-US" dirty="0">
                <a:solidFill>
                  <a:schemeClr val="tx1"/>
                </a:solidFill>
                <a:hlinkClick r:id="rId5">
                  <a:extLst>
                    <a:ext uri="{A12FA001-AC4F-418D-AE19-62706E023703}">
                      <ahyp:hlinkClr xmlns:ahyp="http://schemas.microsoft.com/office/drawing/2018/hyperlinkcolor" val="tx"/>
                    </a:ext>
                  </a:extLst>
                </a:hlinkClick>
              </a:rPr>
              <a:t>Thomson </a:t>
            </a:r>
            <a:r>
              <a:rPr lang="en-US" dirty="0" err="1">
                <a:solidFill>
                  <a:schemeClr val="tx1"/>
                </a:solidFill>
                <a:hlinkClick r:id="rId5">
                  <a:extLst>
                    <a:ext uri="{A12FA001-AC4F-418D-AE19-62706E023703}">
                      <ahyp:hlinkClr xmlns:ahyp="http://schemas.microsoft.com/office/drawing/2018/hyperlinkcolor" val="tx"/>
                    </a:ext>
                  </a:extLst>
                </a:hlinkClick>
              </a:rPr>
              <a:t>building,Suite</a:t>
            </a:r>
            <a:r>
              <a:rPr lang="en-US" dirty="0">
                <a:solidFill>
                  <a:schemeClr val="tx1"/>
                </a:solidFill>
                <a:hlinkClick r:id="rId5">
                  <a:extLst>
                    <a:ext uri="{A12FA001-AC4F-418D-AE19-62706E023703}">
                      <ahyp:hlinkClr xmlns:ahyp="http://schemas.microsoft.com/office/drawing/2018/hyperlinkcolor" val="tx"/>
                    </a:ext>
                  </a:extLst>
                </a:hlinkClick>
              </a:rPr>
              <a:t> 1406 -65 Queen Street West ,Toronto ON</a:t>
            </a:r>
          </a:p>
          <a:p>
            <a:r>
              <a:rPr lang="en-US" dirty="0">
                <a:solidFill>
                  <a:schemeClr val="tx1"/>
                </a:solidFill>
                <a:effectLst>
                  <a:glow rad="38100">
                    <a:schemeClr val="tx1">
                      <a:alpha val="0"/>
                    </a:schemeClr>
                  </a:glow>
                  <a:outerShdw blurRad="9525" dist="25400" dir="14640000" algn="tl" rotWithShape="0">
                    <a:schemeClr val="bg1">
                      <a:alpha val="30000"/>
                    </a:schemeClr>
                  </a:outerShdw>
                </a:effectLst>
                <a:hlinkClick r:id="rId5">
                  <a:extLst>
                    <a:ext uri="{A12FA001-AC4F-418D-AE19-62706E023703}">
                      <ahyp:hlinkClr xmlns:ahyp="http://schemas.microsoft.com/office/drawing/2018/hyperlinkcolor" val="tx"/>
                    </a:ext>
                  </a:extLst>
                </a:hlinkClick>
              </a:rPr>
              <a:t>416-883-0072</a:t>
            </a:r>
          </a:p>
          <a:p>
            <a:endParaRPr lang="en-US" dirty="0"/>
          </a:p>
        </p:txBody>
      </p:sp>
    </p:spTree>
    <p:extLst>
      <p:ext uri="{BB962C8B-B14F-4D97-AF65-F5344CB8AC3E}">
        <p14:creationId xmlns:p14="http://schemas.microsoft.com/office/powerpoint/2010/main" val="40104634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Custom 1">
      <a:majorFont>
        <a:latin typeface="Chalkduster"/>
        <a:ea typeface=""/>
        <a:cs typeface=""/>
      </a:majorFont>
      <a:minorFont>
        <a:latin typeface="Chalkduster"/>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18880436CF1B46BF601C7AF1582104" ma:contentTypeVersion="18" ma:contentTypeDescription="Create a new document." ma:contentTypeScope="" ma:versionID="9da524fcaaaabc486e799ada438e9085">
  <xsd:schema xmlns:xsd="http://www.w3.org/2001/XMLSchema" xmlns:xs="http://www.w3.org/2001/XMLSchema" xmlns:p="http://schemas.microsoft.com/office/2006/metadata/properties" xmlns:ns2="0fb33122-90da-4d21-b027-42218156a9b3" xmlns:ns3="e97795e2-d2a3-4191-ae1f-ec9ba04643bf" targetNamespace="http://schemas.microsoft.com/office/2006/metadata/properties" ma:root="true" ma:fieldsID="57669e0195028f7a20c92516c23c379f" ns2:_="" ns3:_="">
    <xsd:import namespace="0fb33122-90da-4d21-b027-42218156a9b3"/>
    <xsd:import namespace="e97795e2-d2a3-4191-ae1f-ec9ba04643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b33122-90da-4d21-b027-42218156a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f60c9f9-a7d3-4816-a7e6-8831ea78343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7795e2-d2a3-4191-ae1f-ec9ba04643b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ab00d80-6db1-416c-a2b2-b6a97a2725ff}" ma:internalName="TaxCatchAll" ma:showField="CatchAllData" ma:web="e97795e2-d2a3-4191-ae1f-ec9ba04643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FDB379-EEBE-4693-A2B2-FB0634F45504}"/>
</file>

<file path=customXml/itemProps2.xml><?xml version="1.0" encoding="utf-8"?>
<ds:datastoreItem xmlns:ds="http://schemas.openxmlformats.org/officeDocument/2006/customXml" ds:itemID="{675F3BC9-CF93-40CD-B865-E8829426248A}"/>
</file>

<file path=docProps/app.xml><?xml version="1.0" encoding="utf-8"?>
<Properties xmlns="http://schemas.openxmlformats.org/officeDocument/2006/extended-properties" xmlns:vt="http://schemas.openxmlformats.org/officeDocument/2006/docPropsVTypes">
  <Template>Slate</Template>
  <TotalTime>702</TotalTime>
  <Words>2601</Words>
  <Application>Microsoft Office PowerPoint</Application>
  <PresentationFormat>On-screen Show (4:3)</PresentationFormat>
  <Paragraphs>302</Paragraphs>
  <Slides>81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Calibri</vt:lpstr>
      <vt:lpstr>Chalkduster</vt:lpstr>
      <vt:lpstr>Wingdings</vt:lpstr>
      <vt:lpstr>Wingdings 2</vt:lpstr>
      <vt:lpstr>Slate</vt:lpstr>
      <vt:lpstr>The Scholar’s Guide</vt:lpstr>
      <vt:lpstr>Congratulations!</vt:lpstr>
      <vt:lpstr>Contents</vt:lpstr>
      <vt:lpstr>Introduction to ITI, Toronto and affiliated institutions </vt:lpstr>
      <vt:lpstr> About the Scholarship Center</vt:lpstr>
      <vt:lpstr>Holland Bloorview Kids Rehabilitation Hospital</vt:lpstr>
      <vt:lpstr>Hospital for Sick Children</vt:lpstr>
      <vt:lpstr>University of Toronto</vt:lpstr>
      <vt:lpstr>PowerPoint Presentation</vt:lpstr>
      <vt:lpstr>Royal College of Dental Surgeons of Ontario (RCDSO)</vt:lpstr>
      <vt:lpstr>Chair: Dr. Robert P. Carmichael  (B.SC., D.M.D., M.SC., FRCDC)</vt:lpstr>
      <vt:lpstr>Getting familiar</vt:lpstr>
      <vt:lpstr>Applying for work permit</vt:lpstr>
      <vt:lpstr>Anticipated expenditures</vt:lpstr>
      <vt:lpstr>Creating your account</vt:lpstr>
      <vt:lpstr>Applying for English test</vt:lpstr>
      <vt:lpstr>On IRCC website</vt:lpstr>
      <vt:lpstr>Type of work permit</vt:lpstr>
      <vt:lpstr>Choose these options</vt:lpstr>
      <vt:lpstr>Choose these options</vt:lpstr>
      <vt:lpstr>Check the general eligibility requirements</vt:lpstr>
      <vt:lpstr>PowerPoint Presentation</vt:lpstr>
      <vt:lpstr>PowerPoint Presentation</vt:lpstr>
      <vt:lpstr>PowerPoint Presentation</vt:lpstr>
      <vt:lpstr>PowerPoint Presentation</vt:lpstr>
      <vt:lpstr>PowerPoint Presentation</vt:lpstr>
      <vt:lpstr>Biometrics</vt:lpstr>
      <vt:lpstr>Application</vt:lpstr>
      <vt:lpstr>Application</vt:lpstr>
      <vt:lpstr>Document Summary</vt:lpstr>
      <vt:lpstr>Letter from current employer</vt:lpstr>
      <vt:lpstr>Letter from current employer</vt:lpstr>
      <vt:lpstr>Application</vt:lpstr>
      <vt:lpstr>Application</vt:lpstr>
      <vt:lpstr>Application</vt:lpstr>
      <vt:lpstr>Application</vt:lpstr>
      <vt:lpstr>Application</vt:lpstr>
      <vt:lpstr>Application</vt:lpstr>
      <vt:lpstr>Medical Exam Form</vt:lpstr>
      <vt:lpstr>Application</vt:lpstr>
      <vt:lpstr>Application</vt:lpstr>
      <vt:lpstr>Cover letter</vt:lpstr>
      <vt:lpstr>LMIA Exempt </vt:lpstr>
      <vt:lpstr>Application review</vt:lpstr>
      <vt:lpstr>Registration with University of Toronto (U of T)</vt:lpstr>
      <vt:lpstr>Document Summary</vt:lpstr>
      <vt:lpstr>Who to contact?</vt:lpstr>
      <vt:lpstr>U of T Application Form</vt:lpstr>
      <vt:lpstr>Work permit</vt:lpstr>
      <vt:lpstr>Immunization record</vt:lpstr>
      <vt:lpstr>CPR/AED/First-Aid certificate</vt:lpstr>
      <vt:lpstr>Immunization record</vt:lpstr>
      <vt:lpstr>Library Access</vt:lpstr>
      <vt:lpstr>Registration with Royal College of Dental Surgeons of Ontario (RCDSO)</vt:lpstr>
      <vt:lpstr>Overview</vt:lpstr>
      <vt:lpstr>Who to contact?</vt:lpstr>
      <vt:lpstr>Document Summary</vt:lpstr>
      <vt:lpstr>Before applying</vt:lpstr>
      <vt:lpstr>Here’s what needs to be uploaded</vt:lpstr>
      <vt:lpstr>Application</vt:lpstr>
      <vt:lpstr>Application</vt:lpstr>
      <vt:lpstr>Certificate of standing</vt:lpstr>
      <vt:lpstr>Application</vt:lpstr>
      <vt:lpstr>Payment</vt:lpstr>
      <vt:lpstr>License</vt:lpstr>
      <vt:lpstr>Registration with SickKids Hospital</vt:lpstr>
      <vt:lpstr>Who to contact?</vt:lpstr>
      <vt:lpstr>Document Summary</vt:lpstr>
      <vt:lpstr>Confirmation of Enrolment</vt:lpstr>
      <vt:lpstr>Badge for SickKids</vt:lpstr>
      <vt:lpstr>Registration with Research Ethics Board (REB)</vt:lpstr>
      <vt:lpstr>Registration with REB</vt:lpstr>
      <vt:lpstr>TCPS 2: CORE</vt:lpstr>
      <vt:lpstr>RCR- CITI</vt:lpstr>
      <vt:lpstr>Your arrival in Toronto</vt:lpstr>
      <vt:lpstr>What to get?</vt:lpstr>
      <vt:lpstr>Looking for accommodation</vt:lpstr>
      <vt:lpstr>Travel and connectivity</vt:lpstr>
      <vt:lpstr>At Holland Bloorview</vt:lpstr>
      <vt:lpstr>Your scholarship funds</vt:lpstr>
      <vt:lpstr>Wishing you the best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Scholar’s Guide</dc:title>
  <dc:creator>sanaa wadwan</dc:creator>
  <cp:lastModifiedBy>admin</cp:lastModifiedBy>
  <cp:revision>24</cp:revision>
  <dcterms:created xsi:type="dcterms:W3CDTF">2022-12-29T20:23:08Z</dcterms:created>
  <dcterms:modified xsi:type="dcterms:W3CDTF">2024-04-04T15:27:24Z</dcterms:modified>
</cp:coreProperties>
</file>